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2"/>
  </p:notesMasterIdLst>
  <p:handoutMasterIdLst>
    <p:handoutMasterId r:id="rId23"/>
  </p:handoutMasterIdLst>
  <p:sldIdLst>
    <p:sldId id="268" r:id="rId2"/>
    <p:sldId id="266" r:id="rId3"/>
    <p:sldId id="272" r:id="rId4"/>
    <p:sldId id="267" r:id="rId5"/>
    <p:sldId id="271" r:id="rId6"/>
    <p:sldId id="276" r:id="rId7"/>
    <p:sldId id="279" r:id="rId8"/>
    <p:sldId id="273" r:id="rId9"/>
    <p:sldId id="275" r:id="rId10"/>
    <p:sldId id="282" r:id="rId11"/>
    <p:sldId id="259" r:id="rId12"/>
    <p:sldId id="274" r:id="rId13"/>
    <p:sldId id="265" r:id="rId14"/>
    <p:sldId id="261" r:id="rId15"/>
    <p:sldId id="283" r:id="rId16"/>
    <p:sldId id="277" r:id="rId17"/>
    <p:sldId id="262" r:id="rId18"/>
    <p:sldId id="263" r:id="rId19"/>
    <p:sldId id="284" r:id="rId20"/>
    <p:sldId id="264"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384B"/>
    <a:srgbClr val="7610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705" autoAdjust="0"/>
  </p:normalViewPr>
  <p:slideViewPr>
    <p:cSldViewPr showGuides="1">
      <p:cViewPr varScale="1">
        <p:scale>
          <a:sx n="103" d="100"/>
          <a:sy n="103" d="100"/>
        </p:scale>
        <p:origin x="-180" y="-96"/>
      </p:cViewPr>
      <p:guideLst>
        <p:guide orient="horz" pos="2160"/>
        <p:guide pos="3744"/>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8B25057F-0FC4-4676-B1C3-16D585CA0D86}" type="datetimeFigureOut">
              <a:rPr lang="en-US"/>
              <a:pPr>
                <a:defRPr/>
              </a:pPr>
              <a:t>3/26/2013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A4B60D23-036C-4C17-A386-E01B6FCE57BD}" type="slidenum">
              <a:rPr lang="en-US"/>
              <a:pPr>
                <a:defRPr/>
              </a:pPr>
              <a:t>‹#›</a:t>
            </a:fld>
            <a:endParaRPr lang="en-US"/>
          </a:p>
        </p:txBody>
      </p:sp>
    </p:spTree>
    <p:extLst>
      <p:ext uri="{BB962C8B-B14F-4D97-AF65-F5344CB8AC3E}">
        <p14:creationId xmlns:p14="http://schemas.microsoft.com/office/powerpoint/2010/main" val="1928856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13C37D43-56CD-4434-8F04-777EA150822B}" type="datetimeFigureOut">
              <a:rPr lang="en-US"/>
              <a:pPr>
                <a:defRPr/>
              </a:pPr>
              <a:t>3/26/2013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EA288F1-1897-4EB4-9ABA-EE3A577925A1}" type="slidenum">
              <a:rPr lang="en-US"/>
              <a:pPr>
                <a:defRPr/>
              </a:pPr>
              <a:t>‹#›</a:t>
            </a:fld>
            <a:endParaRPr lang="en-US"/>
          </a:p>
        </p:txBody>
      </p:sp>
    </p:spTree>
    <p:extLst>
      <p:ext uri="{BB962C8B-B14F-4D97-AF65-F5344CB8AC3E}">
        <p14:creationId xmlns:p14="http://schemas.microsoft.com/office/powerpoint/2010/main" val="36303840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Good morning everyone, I’m __________ and I want to welcome you to this special NNA Webinar event: Using Credible Witnesses. </a:t>
            </a:r>
          </a:p>
          <a:p>
            <a:pPr>
              <a:spcBef>
                <a:spcPct val="0"/>
              </a:spcBef>
            </a:pPr>
            <a:r>
              <a:rPr lang="en-US" smtClean="0"/>
              <a:t> </a:t>
            </a:r>
          </a:p>
          <a:p>
            <a:pPr>
              <a:spcBef>
                <a:spcPct val="0"/>
              </a:spcBef>
            </a:pPr>
            <a:r>
              <a:rPr lang="en-US" smtClean="0"/>
              <a:t>[The National Notary Association has been around for more than 50 years.  We are an association that strives to offer exceptional educational programs to Notaries all over the U.S.  As part of our core values, the NNA believes that compliance with your state’s laws, managing liability risks, and being a professional, provides the best protection for you, the notary, as well as your signer.  We are here to serve you.]</a:t>
            </a:r>
          </a:p>
          <a:p>
            <a:pPr>
              <a:spcBef>
                <a:spcPct val="0"/>
              </a:spcBef>
            </a:pPr>
            <a:endParaRPr lang="en-US" smtClean="0"/>
          </a:p>
          <a:p>
            <a:pPr>
              <a:spcBef>
                <a:spcPct val="0"/>
              </a:spcBef>
            </a:pPr>
            <a:r>
              <a:rPr lang="en-US" smtClean="0"/>
              <a:t>Today’s informational webinar on how to use credible witnesses is our way of thanking you for serving your public and providing you with the support you need. </a:t>
            </a:r>
          </a:p>
          <a:p>
            <a:pPr>
              <a:spcBef>
                <a:spcPct val="0"/>
              </a:spcBef>
            </a:pPr>
            <a:endParaRPr lang="en-US" smtClean="0"/>
          </a:p>
          <a:p>
            <a:pPr>
              <a:spcBef>
                <a:spcPct val="0"/>
              </a:spcBef>
            </a:pPr>
            <a:r>
              <a:rPr lang="en-US" smtClean="0"/>
              <a:t>The information presented today is not state specific. It is important that you review your state’s Notary Public laws to ensure these practices are applicable. However we will provide you with a strong foundation on which you can build your notary best practices.</a:t>
            </a:r>
          </a:p>
          <a:p>
            <a:pPr>
              <a:spcBef>
                <a:spcPct val="0"/>
              </a:spcBef>
            </a:pPr>
            <a:endParaRPr lang="en-US" smtClean="0"/>
          </a:p>
          <a:p>
            <a:pPr>
              <a:spcBef>
                <a:spcPct val="0"/>
              </a:spcBef>
            </a:pPr>
            <a:r>
              <a:rPr lang="en-US" smtClean="0"/>
              <a:t>So let’s get started.</a:t>
            </a:r>
          </a:p>
          <a:p>
            <a:pPr>
              <a:spcBef>
                <a:spcPct val="0"/>
              </a:spcBef>
            </a:pPr>
            <a:endParaRPr 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8EBC162-8C35-4B4B-AFDA-9288CCD4504D}" type="slidenum">
              <a:rPr lang="en-US"/>
              <a:pPr fontAlgn="base">
                <a:spcBef>
                  <a:spcPct val="0"/>
                </a:spcBef>
                <a:spcAft>
                  <a:spcPct val="0"/>
                </a:spcAft>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a:p>
            <a:pPr>
              <a:spcBef>
                <a:spcPct val="0"/>
              </a:spcBef>
            </a:pPr>
            <a:r>
              <a:rPr lang="en-US" smtClean="0"/>
              <a:t>Using credible witnesses is a method of identification that has been in practice for centuries.  So let’s take a step back into history. Many states had to enact codes to regulate how Notaries identify a signer because there were no cars, no driver’s licenses, and no standardized identification documents. </a:t>
            </a:r>
          </a:p>
          <a:p>
            <a:pPr>
              <a:spcBef>
                <a:spcPct val="0"/>
              </a:spcBef>
            </a:pPr>
            <a:endParaRPr lang="en-US" smtClean="0"/>
          </a:p>
          <a:p>
            <a:pPr>
              <a:spcBef>
                <a:spcPct val="0"/>
              </a:spcBef>
            </a:pPr>
            <a:r>
              <a:rPr lang="en-US" smtClean="0"/>
              <a:t>Also, people didn’t get around as much; they generally stayed within their local communities where people knew one another.  </a:t>
            </a:r>
          </a:p>
          <a:p>
            <a:pPr>
              <a:spcBef>
                <a:spcPct val="0"/>
              </a:spcBef>
            </a:pPr>
            <a:endParaRPr lang="en-US" smtClean="0"/>
          </a:p>
          <a:p>
            <a:pPr>
              <a:spcBef>
                <a:spcPct val="0"/>
              </a:spcBef>
            </a:pPr>
            <a:r>
              <a:rPr lang="en-US" smtClean="0"/>
              <a:t>The only way a Notary could identify a signer was by personally knowing the signer, or by using a credible identifying witness - a person known to the notary – that could vouch for the identity of that signer.  We will demonstrate this in just a few moments.</a:t>
            </a:r>
          </a:p>
          <a:p>
            <a:pPr>
              <a:spcBef>
                <a:spcPct val="0"/>
              </a:spcBef>
            </a:pPr>
            <a:endParaRPr lang="en-US" smtClean="0"/>
          </a:p>
          <a:p>
            <a:pPr>
              <a:spcBef>
                <a:spcPct val="0"/>
              </a:spcBef>
            </a:pPr>
            <a:endParaRPr 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26FBA0F-1CBE-412A-983A-EB869E83E5A4}" type="slidenum">
              <a:rPr lang="en-US"/>
              <a:pPr fontAlgn="base">
                <a:spcBef>
                  <a:spcPct val="0"/>
                </a:spcBef>
                <a:spcAft>
                  <a:spcPct val="0"/>
                </a:spcAft>
              </a:pPr>
              <a:t>14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I’m going to introduce Luis Villaneda, he will answer your questions, and provide you with the email address and phone number for further information.</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D2F304B-21A7-4C3D-9BAD-5A4DF6F0B4A3}" type="slidenum">
              <a:rPr lang="en-US"/>
              <a:pPr fontAlgn="base">
                <a:spcBef>
                  <a:spcPct val="0"/>
                </a:spcBef>
                <a:spcAft>
                  <a:spcPct val="0"/>
                </a:spcAft>
              </a:pPr>
              <a:t>16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Connect with other NNA members, stay informed on special events, and learn about recent notary laws and notary best practices.</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EBEBDB7-ED44-45F2-AECD-B78251EB289D}" type="slidenum">
              <a:rPr lang="en-US"/>
              <a:pPr fontAlgn="base">
                <a:spcBef>
                  <a:spcPct val="0"/>
                </a:spcBef>
                <a:spcAft>
                  <a:spcPct val="0"/>
                </a:spcAft>
              </a:pPr>
              <a:t>18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I’m going to introduce Luis Villaneda, he will answer your questions, and provide you with the email address and phone number for further information.</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D2F304B-21A7-4C3D-9BAD-5A4DF6F0B4A3}" type="slidenum">
              <a:rPr lang="en-US"/>
              <a:pPr fontAlgn="base">
                <a:spcBef>
                  <a:spcPct val="0"/>
                </a:spcBef>
                <a:spcAft>
                  <a:spcPct val="0"/>
                </a:spcAft>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676400"/>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2035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BF016186-5F15-45BB-93EF-E3429D92F990}" type="datetimeFigureOut">
              <a:rPr lang="en-US"/>
              <a:pPr>
                <a:defRPr/>
              </a:pPr>
              <a:t>3/26/2013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C74EEA-4795-4FF0-AB84-FBB8D6B8290B}" type="slidenum">
              <a:rPr lang="en-US"/>
              <a:pPr>
                <a:defRPr/>
              </a:pPr>
              <a:t>‹#›</a:t>
            </a:fld>
            <a:endParaRPr lang="en-US"/>
          </a:p>
        </p:txBody>
      </p:sp>
    </p:spTree>
    <p:extLst>
      <p:ext uri="{BB962C8B-B14F-4D97-AF65-F5344CB8AC3E}">
        <p14:creationId xmlns:p14="http://schemas.microsoft.com/office/powerpoint/2010/main" val="4267804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EC2F70C-E49F-4E79-8EEA-653B649BEC3B}" type="datetimeFigureOut">
              <a:rPr lang="en-US"/>
              <a:pPr>
                <a:defRPr/>
              </a:pPr>
              <a:t>3/26/2013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FA53DC-687F-4F5F-849A-DF2AF6EC8A66}" type="slidenum">
              <a:rPr lang="en-US"/>
              <a:pPr>
                <a:defRPr/>
              </a:pPr>
              <a:t>‹#›</a:t>
            </a:fld>
            <a:endParaRPr lang="en-US"/>
          </a:p>
        </p:txBody>
      </p:sp>
    </p:spTree>
    <p:extLst>
      <p:ext uri="{BB962C8B-B14F-4D97-AF65-F5344CB8AC3E}">
        <p14:creationId xmlns:p14="http://schemas.microsoft.com/office/powerpoint/2010/main" val="4291560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EDDE531-B258-468B-9904-86B4D7A46EB7}" type="datetimeFigureOut">
              <a:rPr lang="en-US"/>
              <a:pPr>
                <a:defRPr/>
              </a:pPr>
              <a:t>3/26/2013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42B0B8-C7FD-41AC-AC90-6FFDED111326}" type="slidenum">
              <a:rPr lang="en-US"/>
              <a:pPr>
                <a:defRPr/>
              </a:pPr>
              <a:t>‹#›</a:t>
            </a:fld>
            <a:endParaRPr lang="en-US"/>
          </a:p>
        </p:txBody>
      </p:sp>
    </p:spTree>
    <p:extLst>
      <p:ext uri="{BB962C8B-B14F-4D97-AF65-F5344CB8AC3E}">
        <p14:creationId xmlns:p14="http://schemas.microsoft.com/office/powerpoint/2010/main" val="765292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721849D-87B0-4FB5-8853-77AE1C5A7E8B}" type="datetimeFigureOut">
              <a:rPr lang="en-US"/>
              <a:pPr>
                <a:defRPr/>
              </a:pPr>
              <a:t>3/26/2013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01FD60-4467-4717-8AAA-128DF3BCF402}" type="slidenum">
              <a:rPr lang="en-US"/>
              <a:pPr>
                <a:defRPr/>
              </a:pPr>
              <a:t>‹#›</a:t>
            </a:fld>
            <a:endParaRPr lang="en-US"/>
          </a:p>
        </p:txBody>
      </p:sp>
    </p:spTree>
    <p:extLst>
      <p:ext uri="{BB962C8B-B14F-4D97-AF65-F5344CB8AC3E}">
        <p14:creationId xmlns:p14="http://schemas.microsoft.com/office/powerpoint/2010/main" val="913271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64318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11430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892D198-AF38-41FA-A54B-705CA54B4383}" type="datetimeFigureOut">
              <a:rPr lang="en-US"/>
              <a:pPr>
                <a:defRPr/>
              </a:pPr>
              <a:t>3/26/2013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D5279C-6D63-4679-BA73-47E4047115E2}" type="slidenum">
              <a:rPr lang="en-US"/>
              <a:pPr>
                <a:defRPr/>
              </a:pPr>
              <a:t>‹#›</a:t>
            </a:fld>
            <a:endParaRPr lang="en-US"/>
          </a:p>
        </p:txBody>
      </p:sp>
    </p:spTree>
    <p:extLst>
      <p:ext uri="{BB962C8B-B14F-4D97-AF65-F5344CB8AC3E}">
        <p14:creationId xmlns:p14="http://schemas.microsoft.com/office/powerpoint/2010/main" val="3179873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9366C87-C476-44D3-B1FB-7DB03EE33D78}" type="datetimeFigureOut">
              <a:rPr lang="en-US"/>
              <a:pPr>
                <a:defRPr/>
              </a:pPr>
              <a:t>3/26/2013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54E604C-7A9D-4533-99A1-9AD3BAFE3DA2}" type="slidenum">
              <a:rPr lang="en-US"/>
              <a:pPr>
                <a:defRPr/>
              </a:pPr>
              <a:t>‹#›</a:t>
            </a:fld>
            <a:endParaRPr lang="en-US"/>
          </a:p>
        </p:txBody>
      </p:sp>
    </p:spTree>
    <p:extLst>
      <p:ext uri="{BB962C8B-B14F-4D97-AF65-F5344CB8AC3E}">
        <p14:creationId xmlns:p14="http://schemas.microsoft.com/office/powerpoint/2010/main" val="3636246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60374" y="2174875"/>
            <a:ext cx="4037014" cy="27781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8200" y="2174875"/>
            <a:ext cx="4038600" cy="27781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53D37A7-8221-4AA3-BB7F-06E694251F8B}" type="datetimeFigureOut">
              <a:rPr lang="en-US"/>
              <a:pPr>
                <a:defRPr/>
              </a:pPr>
              <a:t>3/26/2013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65449D4-E045-45C8-9E7A-FE7BC7BB2EE8}" type="slidenum">
              <a:rPr lang="en-US"/>
              <a:pPr>
                <a:defRPr/>
              </a:pPr>
              <a:t>‹#›</a:t>
            </a:fld>
            <a:endParaRPr lang="en-US"/>
          </a:p>
        </p:txBody>
      </p:sp>
    </p:spTree>
    <p:extLst>
      <p:ext uri="{BB962C8B-B14F-4D97-AF65-F5344CB8AC3E}">
        <p14:creationId xmlns:p14="http://schemas.microsoft.com/office/powerpoint/2010/main" val="3723309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AC7C7941-EAE5-4BB0-8BAF-DC3FF8DE2FE7}" type="datetimeFigureOut">
              <a:rPr lang="en-US"/>
              <a:pPr>
                <a:defRPr/>
              </a:pPr>
              <a:t>3/26/2013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E9ADDF1-C91C-4040-90C0-11FE4FF2FE76}" type="slidenum">
              <a:rPr lang="en-US"/>
              <a:pPr>
                <a:defRPr/>
              </a:pPr>
              <a:t>‹#›</a:t>
            </a:fld>
            <a:endParaRPr lang="en-US"/>
          </a:p>
        </p:txBody>
      </p:sp>
    </p:spTree>
    <p:extLst>
      <p:ext uri="{BB962C8B-B14F-4D97-AF65-F5344CB8AC3E}">
        <p14:creationId xmlns:p14="http://schemas.microsoft.com/office/powerpoint/2010/main" val="4226998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5DF64FA-57D4-456C-8335-F6837C22C965}" type="datetimeFigureOut">
              <a:rPr lang="en-US"/>
              <a:pPr>
                <a:defRPr/>
              </a:pPr>
              <a:t>3/26/2013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85386E3-6BA9-4727-BEE7-BA8BB6DE1698}" type="slidenum">
              <a:rPr lang="en-US"/>
              <a:pPr>
                <a:defRPr/>
              </a:pPr>
              <a:t>‹#›</a:t>
            </a:fld>
            <a:endParaRPr lang="en-US"/>
          </a:p>
        </p:txBody>
      </p:sp>
    </p:spTree>
    <p:extLst>
      <p:ext uri="{BB962C8B-B14F-4D97-AF65-F5344CB8AC3E}">
        <p14:creationId xmlns:p14="http://schemas.microsoft.com/office/powerpoint/2010/main" val="3969705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4679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86DEC7-BB5C-4AED-BE34-54797742CF51}" type="datetimeFigureOut">
              <a:rPr lang="en-US"/>
              <a:pPr>
                <a:defRPr/>
              </a:pPr>
              <a:t>3/26/2013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611A749-6AC9-470C-9599-AD6FD1C2B492}" type="slidenum">
              <a:rPr lang="en-US"/>
              <a:pPr>
                <a:defRPr/>
              </a:pPr>
              <a:t>‹#›</a:t>
            </a:fld>
            <a:endParaRPr lang="en-US"/>
          </a:p>
        </p:txBody>
      </p:sp>
    </p:spTree>
    <p:extLst>
      <p:ext uri="{BB962C8B-B14F-4D97-AF65-F5344CB8AC3E}">
        <p14:creationId xmlns:p14="http://schemas.microsoft.com/office/powerpoint/2010/main" val="794355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4290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304800"/>
            <a:ext cx="5486400" cy="3048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11480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9D74E0E-2CD6-4129-B2EA-BA1EFBAECBE3}" type="datetimeFigureOut">
              <a:rPr lang="en-US"/>
              <a:pPr>
                <a:defRPr/>
              </a:pPr>
              <a:t>3/26/2013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EDE36D1-377A-4DD2-934D-6EDC1548E817}" type="slidenum">
              <a:rPr lang="en-US"/>
              <a:pPr>
                <a:defRPr/>
              </a:pPr>
              <a:t>‹#›</a:t>
            </a:fld>
            <a:endParaRPr lang="en-US"/>
          </a:p>
        </p:txBody>
      </p:sp>
    </p:spTree>
    <p:extLst>
      <p:ext uri="{BB962C8B-B14F-4D97-AF65-F5344CB8AC3E}">
        <p14:creationId xmlns:p14="http://schemas.microsoft.com/office/powerpoint/2010/main" val="3046363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3276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502920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C236AED-7A9B-4ADA-A766-FC3315C74A10}" type="datetimeFigureOut">
              <a:rPr lang="en-US"/>
              <a:pPr>
                <a:defRPr/>
              </a:pPr>
              <a:t>3/26/2013</a:t>
            </a:fld>
            <a:endParaRPr lang="en-US"/>
          </a:p>
        </p:txBody>
      </p:sp>
      <p:sp>
        <p:nvSpPr>
          <p:cNvPr id="5" name="Footer Placeholder 4"/>
          <p:cNvSpPr>
            <a:spLocks noGrp="1"/>
          </p:cNvSpPr>
          <p:nvPr>
            <p:ph type="ftr" sz="quarter" idx="3"/>
          </p:nvPr>
        </p:nvSpPr>
        <p:spPr>
          <a:xfrm>
            <a:off x="3124200" y="502920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502920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903B5E1C-E713-4170-84AC-7ABABAED7E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hotline@nationalnotary.or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www.nationalnotary.org/webinar-archives/index.html"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66800"/>
            <a:ext cx="9144000" cy="1470025"/>
          </a:xfrm>
          <a:effectLst>
            <a:outerShdw blurRad="50800" dist="38100" dir="2700000" algn="tl" rotWithShape="0">
              <a:prstClr val="black">
                <a:alpha val="40000"/>
              </a:prstClr>
            </a:outerShdw>
          </a:effectLst>
        </p:spPr>
        <p:txBody>
          <a:bodyPr rtlCol="0">
            <a:normAutofit/>
          </a:bodyPr>
          <a:lstStyle/>
          <a:p>
            <a:pPr fontAlgn="auto">
              <a:spcAft>
                <a:spcPts val="0"/>
              </a:spcAft>
              <a:defRPr/>
            </a:pPr>
            <a:r>
              <a:rPr lang="en-US" sz="4800" b="1" dirty="0" smtClean="0">
                <a:solidFill>
                  <a:srgbClr val="002060"/>
                </a:solidFill>
              </a:rPr>
              <a:t>Oaths and Affirmations</a:t>
            </a:r>
            <a:endParaRPr lang="en-US" sz="4800" b="1" dirty="0">
              <a:solidFill>
                <a:srgbClr val="002060"/>
              </a:solidFill>
            </a:endParaRPr>
          </a:p>
        </p:txBody>
      </p:sp>
      <p:sp>
        <p:nvSpPr>
          <p:cNvPr id="3" name="Subtitle 2"/>
          <p:cNvSpPr>
            <a:spLocks noGrp="1"/>
          </p:cNvSpPr>
          <p:nvPr>
            <p:ph type="subTitle" idx="1"/>
          </p:nvPr>
        </p:nvSpPr>
        <p:spPr>
          <a:xfrm>
            <a:off x="11723" y="4800600"/>
            <a:ext cx="9132277" cy="914400"/>
          </a:xfrm>
        </p:spPr>
        <p:txBody>
          <a:bodyPr rtlCol="0">
            <a:normAutofit/>
          </a:bodyPr>
          <a:lstStyle/>
          <a:p>
            <a:pPr fontAlgn="auto">
              <a:spcAft>
                <a:spcPts val="0"/>
              </a:spcAft>
              <a:buFont typeface="Arial" pitchFamily="34" charset="0"/>
              <a:buNone/>
              <a:defRPr/>
            </a:pPr>
            <a:r>
              <a:rPr lang="en-US" b="1" dirty="0" smtClean="0">
                <a:solidFill>
                  <a:schemeClr val="tx1"/>
                </a:solidFill>
              </a:rPr>
              <a:t>March 2013</a:t>
            </a:r>
            <a:endParaRPr lang="en-US" b="1" dirty="0">
              <a:solidFill>
                <a:schemeClr val="tx1"/>
              </a:solidFill>
            </a:endParaRPr>
          </a:p>
        </p:txBody>
      </p:sp>
      <p:pic>
        <p:nvPicPr>
          <p:cNvPr id="5" name="Content Placeholder 3"/>
          <p:cNvPicPr>
            <a:picLocks noChangeAspect="1"/>
          </p:cNvPicPr>
          <p:nvPr/>
        </p:nvPicPr>
        <p:blipFill rotWithShape="1">
          <a:blip r:embed="rId3">
            <a:extLst>
              <a:ext uri="{28A0092B-C50C-407E-A947-70E740481C1C}">
                <a14:useLocalDpi xmlns:a14="http://schemas.microsoft.com/office/drawing/2010/main" val="0"/>
              </a:ext>
            </a:extLst>
          </a:blip>
          <a:srcRect b="9890"/>
          <a:stretch/>
        </p:blipFill>
        <p:spPr bwMode="auto">
          <a:xfrm>
            <a:off x="3139260" y="2438400"/>
            <a:ext cx="2880540" cy="21491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40665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Samples of Certificate Wording</a:t>
            </a:r>
            <a:endParaRPr lang="en-US" dirty="0"/>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854" r="3818"/>
          <a:stretch/>
        </p:blipFill>
        <p:spPr bwMode="auto">
          <a:xfrm>
            <a:off x="5562600" y="1219200"/>
            <a:ext cx="3145714" cy="409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a:off x="4038600" y="4484132"/>
            <a:ext cx="1524000" cy="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962400" y="4179332"/>
            <a:ext cx="1524000" cy="369332"/>
          </a:xfrm>
          <a:prstGeom prst="rect">
            <a:avLst/>
          </a:prstGeom>
          <a:noFill/>
        </p:spPr>
        <p:txBody>
          <a:bodyPr wrap="square" rtlCol="0">
            <a:spAutoFit/>
          </a:bodyPr>
          <a:lstStyle/>
          <a:p>
            <a:r>
              <a:rPr lang="en-US" dirty="0" smtClean="0"/>
              <a:t>Certificate</a:t>
            </a:r>
            <a:endParaRPr lang="en-US" dirty="0"/>
          </a:p>
        </p:txBody>
      </p:sp>
      <p:grpSp>
        <p:nvGrpSpPr>
          <p:cNvPr id="6" name="Group 5"/>
          <p:cNvGrpSpPr/>
          <p:nvPr/>
        </p:nvGrpSpPr>
        <p:grpSpPr>
          <a:xfrm>
            <a:off x="385354" y="2286000"/>
            <a:ext cx="7772400" cy="2369880"/>
            <a:chOff x="385354" y="2286000"/>
            <a:chExt cx="7772400" cy="2369880"/>
          </a:xfrm>
        </p:grpSpPr>
        <p:sp>
          <p:nvSpPr>
            <p:cNvPr id="4" name="Rectangle 3"/>
            <p:cNvSpPr/>
            <p:nvPr/>
          </p:nvSpPr>
          <p:spPr>
            <a:xfrm>
              <a:off x="385354" y="2286000"/>
              <a:ext cx="7772400" cy="2369880"/>
            </a:xfrm>
            <a:prstGeom prst="rect">
              <a:avLst/>
            </a:prstGeom>
            <a:solidFill>
              <a:schemeClr val="bg1"/>
            </a:solidFill>
            <a:ln>
              <a:solidFill>
                <a:schemeClr val="tx1"/>
              </a:solidFill>
            </a:ln>
          </p:spPr>
          <p:txBody>
            <a:bodyPr wrap="square">
              <a:spAutoFit/>
            </a:bodyPr>
            <a:lstStyle/>
            <a:p>
              <a:endParaRPr lang="en-US" dirty="0" smtClean="0"/>
            </a:p>
            <a:p>
              <a:pPr>
                <a:spcBef>
                  <a:spcPts val="600"/>
                </a:spcBef>
                <a:spcAft>
                  <a:spcPts val="600"/>
                </a:spcAft>
              </a:pPr>
              <a:r>
                <a:rPr lang="en-US" sz="1500" dirty="0" smtClean="0"/>
                <a:t> Personally </a:t>
              </a:r>
              <a:r>
                <a:rPr lang="en-US" sz="1500" dirty="0"/>
                <a:t>appeared before me this </a:t>
              </a:r>
              <a:r>
                <a:rPr lang="en-US" sz="1500" dirty="0" smtClean="0"/>
                <a:t>_____ day </a:t>
              </a:r>
              <a:r>
                <a:rPr lang="en-US" sz="1500" dirty="0"/>
                <a:t>of </a:t>
              </a:r>
              <a:r>
                <a:rPr lang="en-US" sz="1500" dirty="0" smtClean="0"/>
                <a:t>___________, 20___    ___________________</a:t>
              </a:r>
              <a:endParaRPr lang="en-US" sz="1500" dirty="0"/>
            </a:p>
            <a:p>
              <a:pPr>
                <a:spcBef>
                  <a:spcPts val="600"/>
                </a:spcBef>
                <a:spcAft>
                  <a:spcPts val="600"/>
                </a:spcAft>
              </a:pPr>
              <a:r>
                <a:rPr lang="en-US" sz="1500" dirty="0" smtClean="0"/>
                <a:t> who </a:t>
              </a:r>
              <a:r>
                <a:rPr lang="en-US" sz="1500" dirty="0"/>
                <a:t>deposes and says that the above statement is true and correct to the best of</a:t>
              </a:r>
            </a:p>
            <a:p>
              <a:pPr>
                <a:spcBef>
                  <a:spcPts val="600"/>
                </a:spcBef>
                <a:spcAft>
                  <a:spcPts val="600"/>
                </a:spcAft>
              </a:pPr>
              <a:r>
                <a:rPr lang="en-US" sz="1500" dirty="0" smtClean="0"/>
                <a:t> ___________________ knowledge </a:t>
              </a:r>
              <a:r>
                <a:rPr lang="en-US" sz="1500" dirty="0"/>
                <a:t>and belief</a:t>
              </a:r>
              <a:r>
                <a:rPr lang="en-US" sz="1500" dirty="0" smtClean="0"/>
                <a:t>.</a:t>
              </a:r>
              <a:r>
                <a:rPr lang="en-US" sz="1600" dirty="0" smtClean="0"/>
                <a:t>				</a:t>
              </a:r>
            </a:p>
            <a:p>
              <a:pPr defTabSz="674688">
                <a:tabLst>
                  <a:tab pos="4459288" algn="l"/>
                </a:tabLst>
              </a:pPr>
              <a:r>
                <a:rPr lang="en-US" dirty="0" smtClean="0"/>
                <a:t>				___________________		         </a:t>
              </a:r>
              <a:r>
                <a:rPr lang="en-US" sz="1400" dirty="0" smtClean="0"/>
                <a:t>Notary Public</a:t>
              </a:r>
              <a:endParaRPr lang="en-US" sz="1400" dirty="0"/>
            </a:p>
          </p:txBody>
        </p:sp>
        <p:sp>
          <p:nvSpPr>
            <p:cNvPr id="10" name="Rectangle 9"/>
            <p:cNvSpPr/>
            <p:nvPr/>
          </p:nvSpPr>
          <p:spPr>
            <a:xfrm>
              <a:off x="914400" y="3022278"/>
              <a:ext cx="1371600" cy="330521"/>
            </a:xfrm>
            <a:prstGeom prst="rect">
              <a:avLst/>
            </a:prstGeom>
            <a:solidFill>
              <a:schemeClr val="accent2">
                <a:lumMod val="60000"/>
                <a:lumOff val="4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5474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Samples of Certificate Wording</a:t>
            </a:r>
            <a:endParaRPr lang="en-US" dirty="0"/>
          </a:p>
        </p:txBody>
      </p:sp>
      <p:pic>
        <p:nvPicPr>
          <p:cNvPr id="3107" name="Picture 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0861" y="1432656"/>
            <a:ext cx="5353050"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7" name="Straight Arrow Connector 36"/>
          <p:cNvCxnSpPr/>
          <p:nvPr/>
        </p:nvCxnSpPr>
        <p:spPr>
          <a:xfrm flipH="1">
            <a:off x="6629400" y="4114800"/>
            <a:ext cx="1447800" cy="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781800" y="3810000"/>
            <a:ext cx="1524000" cy="369332"/>
          </a:xfrm>
          <a:prstGeom prst="rect">
            <a:avLst/>
          </a:prstGeom>
          <a:noFill/>
        </p:spPr>
        <p:txBody>
          <a:bodyPr wrap="square" rtlCol="0">
            <a:spAutoFit/>
          </a:bodyPr>
          <a:lstStyle/>
          <a:p>
            <a:r>
              <a:rPr lang="en-US" dirty="0" smtClean="0"/>
              <a:t>Certificate</a:t>
            </a:r>
            <a:endParaRPr lang="en-US" dirty="0"/>
          </a:p>
        </p:txBody>
      </p:sp>
      <p:grpSp>
        <p:nvGrpSpPr>
          <p:cNvPr id="32" name="Group 31"/>
          <p:cNvGrpSpPr/>
          <p:nvPr/>
        </p:nvGrpSpPr>
        <p:grpSpPr>
          <a:xfrm>
            <a:off x="1066800" y="3496083"/>
            <a:ext cx="6895014" cy="1219200"/>
            <a:chOff x="115386" y="4191000"/>
            <a:chExt cx="6895014" cy="1219200"/>
          </a:xfrm>
        </p:grpSpPr>
        <p:sp>
          <p:nvSpPr>
            <p:cNvPr id="28" name="Text Box 4"/>
            <p:cNvSpPr txBox="1"/>
            <p:nvPr/>
          </p:nvSpPr>
          <p:spPr>
            <a:xfrm>
              <a:off x="147638" y="4191000"/>
              <a:ext cx="6862762" cy="12192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endParaRPr lang="en-US" sz="1100" dirty="0">
                <a:effectLst/>
                <a:ea typeface="Calibri"/>
                <a:cs typeface="Times New Roman"/>
              </a:endParaRPr>
            </a:p>
          </p:txBody>
        </p:sp>
        <p:sp>
          <p:nvSpPr>
            <p:cNvPr id="23" name="Text Box 4"/>
            <p:cNvSpPr txBox="1"/>
            <p:nvPr/>
          </p:nvSpPr>
          <p:spPr>
            <a:xfrm>
              <a:off x="152400" y="4611688"/>
              <a:ext cx="4046537" cy="217487"/>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100" dirty="0">
                  <a:effectLst/>
                  <a:ea typeface="Calibri"/>
                  <a:cs typeface="Times New Roman"/>
                </a:rPr>
                <a:t>X</a:t>
              </a:r>
            </a:p>
          </p:txBody>
        </p:sp>
        <p:sp>
          <p:nvSpPr>
            <p:cNvPr id="24" name="Text Box 5"/>
            <p:cNvSpPr txBox="1"/>
            <p:nvPr/>
          </p:nvSpPr>
          <p:spPr>
            <a:xfrm>
              <a:off x="4432300" y="4610100"/>
              <a:ext cx="2349500" cy="21907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100">
                  <a:effectLst/>
                  <a:ea typeface="Calibri"/>
                  <a:cs typeface="Times New Roman"/>
                </a:rPr>
                <a:t>                    /                 /</a:t>
              </a:r>
            </a:p>
          </p:txBody>
        </p:sp>
        <p:sp>
          <p:nvSpPr>
            <p:cNvPr id="25" name="Text Box 6"/>
            <p:cNvSpPr txBox="1"/>
            <p:nvPr/>
          </p:nvSpPr>
          <p:spPr>
            <a:xfrm>
              <a:off x="147637" y="5116513"/>
              <a:ext cx="4046538" cy="217487"/>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100">
                  <a:effectLst/>
                  <a:ea typeface="Calibri"/>
                  <a:cs typeface="Times New Roman"/>
                </a:rPr>
                <a:t>X</a:t>
              </a:r>
            </a:p>
          </p:txBody>
        </p:sp>
        <p:sp>
          <p:nvSpPr>
            <p:cNvPr id="26" name="Text Box 7"/>
            <p:cNvSpPr txBox="1"/>
            <p:nvPr/>
          </p:nvSpPr>
          <p:spPr>
            <a:xfrm>
              <a:off x="4427536" y="5116512"/>
              <a:ext cx="2354263" cy="217488"/>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100">
                  <a:effectLst/>
                  <a:ea typeface="Calibri"/>
                  <a:cs typeface="Times New Roman"/>
                </a:rPr>
                <a:t>                    /                 /</a:t>
              </a:r>
            </a:p>
          </p:txBody>
        </p:sp>
        <p:sp>
          <p:nvSpPr>
            <p:cNvPr id="29" name="Text Box 6"/>
            <p:cNvSpPr txBox="1"/>
            <p:nvPr/>
          </p:nvSpPr>
          <p:spPr>
            <a:xfrm>
              <a:off x="152400" y="4191000"/>
              <a:ext cx="6858000" cy="217487"/>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100" b="1" dirty="0" smtClean="0">
                  <a:effectLst/>
                  <a:ea typeface="Calibri"/>
                  <a:cs typeface="Times New Roman"/>
                </a:rPr>
                <a:t>4.      Notary Signature and Seal</a:t>
              </a:r>
              <a:endParaRPr lang="en-US" sz="1100" b="1" dirty="0">
                <a:effectLst/>
                <a:ea typeface="Calibri"/>
                <a:cs typeface="Times New Roman"/>
              </a:endParaRPr>
            </a:p>
          </p:txBody>
        </p:sp>
        <p:cxnSp>
          <p:nvCxnSpPr>
            <p:cNvPr id="27" name="Straight Connector 26"/>
            <p:cNvCxnSpPr/>
            <p:nvPr/>
          </p:nvCxnSpPr>
          <p:spPr>
            <a:xfrm>
              <a:off x="457200" y="4191000"/>
              <a:ext cx="0" cy="21748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4309267" y="4343399"/>
              <a:ext cx="2590800" cy="31581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15386" y="4397601"/>
              <a:ext cx="6895014" cy="261610"/>
            </a:xfrm>
            <a:prstGeom prst="rect">
              <a:avLst/>
            </a:prstGeom>
            <a:noFill/>
          </p:spPr>
          <p:txBody>
            <a:bodyPr wrap="square" rtlCol="0">
              <a:spAutoFit/>
            </a:bodyPr>
            <a:lstStyle/>
            <a:p>
              <a:r>
                <a:rPr lang="en-US" sz="1100" b="1" dirty="0" smtClean="0"/>
                <a:t>Notary Public Signature			                  Date Sworn/Affirmed (mm/</a:t>
              </a:r>
              <a:r>
                <a:rPr lang="en-US" sz="1100" b="1" dirty="0" err="1" smtClean="0"/>
                <a:t>dd</a:t>
              </a:r>
              <a:r>
                <a:rPr lang="en-US" sz="1100" b="1" dirty="0" smtClean="0"/>
                <a:t>/</a:t>
              </a:r>
              <a:r>
                <a:rPr lang="en-US" sz="1100" b="1" dirty="0" err="1" smtClean="0"/>
                <a:t>yyyy</a:t>
              </a:r>
              <a:r>
                <a:rPr lang="en-US" sz="1100" b="1" dirty="0" smtClean="0"/>
                <a:t>)</a:t>
              </a:r>
              <a:endParaRPr lang="en-US" sz="1100" b="1" dirty="0"/>
            </a:p>
          </p:txBody>
        </p:sp>
        <p:sp>
          <p:nvSpPr>
            <p:cNvPr id="34" name="TextBox 33"/>
            <p:cNvSpPr txBox="1"/>
            <p:nvPr/>
          </p:nvSpPr>
          <p:spPr>
            <a:xfrm>
              <a:off x="152400" y="4919990"/>
              <a:ext cx="6858000" cy="261610"/>
            </a:xfrm>
            <a:prstGeom prst="rect">
              <a:avLst/>
            </a:prstGeom>
            <a:noFill/>
          </p:spPr>
          <p:txBody>
            <a:bodyPr wrap="square" rtlCol="0">
              <a:spAutoFit/>
            </a:bodyPr>
            <a:lstStyle/>
            <a:p>
              <a:pPr defTabSz="514350"/>
              <a:r>
                <a:rPr lang="en-US" sz="1100" b="1" dirty="0" smtClean="0"/>
                <a:t>Official Capacity of Official </a:t>
              </a:r>
              <a:r>
                <a:rPr lang="en-US" sz="1100" b="1" dirty="0"/>
                <a:t>A</a:t>
              </a:r>
              <a:r>
                <a:rPr lang="en-US" sz="1100" b="1" dirty="0" smtClean="0"/>
                <a:t>dministering Oath		</a:t>
              </a:r>
              <a:r>
                <a:rPr lang="en-US" sz="1100" b="1" dirty="0"/>
                <a:t>	</a:t>
              </a:r>
              <a:r>
                <a:rPr lang="en-US" sz="1100" b="1" dirty="0" smtClean="0"/>
                <a:t>  Date Commission Expires (mm/</a:t>
              </a:r>
              <a:r>
                <a:rPr lang="en-US" sz="1100" b="1" dirty="0" err="1" smtClean="0"/>
                <a:t>dd</a:t>
              </a:r>
              <a:r>
                <a:rPr lang="en-US" sz="1100" b="1" dirty="0" smtClean="0"/>
                <a:t>/</a:t>
              </a:r>
              <a:r>
                <a:rPr lang="en-US" sz="1100" b="1" dirty="0" err="1" smtClean="0"/>
                <a:t>yyyy</a:t>
              </a:r>
              <a:r>
                <a:rPr lang="en-US" sz="1100" b="1" dirty="0" smtClean="0"/>
                <a:t>)</a:t>
              </a:r>
              <a:endParaRPr lang="en-US" sz="1100" b="1" dirty="0"/>
            </a:p>
          </p:txBody>
        </p:sp>
      </p:grpSp>
    </p:spTree>
    <p:extLst>
      <p:ext uri="{BB962C8B-B14F-4D97-AF65-F5344CB8AC3E}">
        <p14:creationId xmlns:p14="http://schemas.microsoft.com/office/powerpoint/2010/main" val="66422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Samples of Certificate Wording</a:t>
            </a:r>
            <a:endParaRPr lang="en-US" dirty="0"/>
          </a:p>
        </p:txBody>
      </p:sp>
      <p:sp>
        <p:nvSpPr>
          <p:cNvPr id="3" name="TextBox 2"/>
          <p:cNvSpPr txBox="1"/>
          <p:nvPr/>
        </p:nvSpPr>
        <p:spPr>
          <a:xfrm>
            <a:off x="1066800" y="1371600"/>
            <a:ext cx="6858000" cy="4016484"/>
          </a:xfrm>
          <a:prstGeom prst="rect">
            <a:avLst/>
          </a:prstGeom>
          <a:solidFill>
            <a:schemeClr val="bg1"/>
          </a:solidFill>
        </p:spPr>
        <p:txBody>
          <a:bodyPr wrap="square" rtlCol="0">
            <a:spAutoFit/>
          </a:bodyPr>
          <a:lstStyle/>
          <a:p>
            <a:r>
              <a:rPr lang="en-US" sz="1700" dirty="0" smtClean="0"/>
              <a:t>State of: </a:t>
            </a:r>
          </a:p>
          <a:p>
            <a:r>
              <a:rPr lang="en-US" sz="1700" dirty="0" smtClean="0"/>
              <a:t>County of:</a:t>
            </a:r>
          </a:p>
          <a:p>
            <a:endParaRPr lang="en-US" sz="1700" dirty="0"/>
          </a:p>
          <a:p>
            <a:r>
              <a:rPr lang="en-US" sz="1700" dirty="0" smtClean="0"/>
              <a:t>On this _____ day of _________, 2013, before me personally appeared, to me known, who being duly sworn, did depose and say: that (he/she) resided in _______________, that (he/she)is the ___________________ of the corporation described in this instrument as the Insured and on behalf of which (he/she) has executed this instrument, that he/she) know the seal of said corporation; that the seal affixed to this instrument is the said corporate seal; that it was so affixed by the order of the Board of Directors of said corporation and that (he/she) signed (his/her) name thereto by like order.</a:t>
            </a:r>
          </a:p>
          <a:p>
            <a:r>
              <a:rPr lang="en-US" sz="1700" dirty="0"/>
              <a:t>	</a:t>
            </a:r>
            <a:r>
              <a:rPr lang="en-US" sz="1700" dirty="0" smtClean="0"/>
              <a:t>			____________________</a:t>
            </a:r>
          </a:p>
          <a:p>
            <a:r>
              <a:rPr lang="en-US" sz="1700" dirty="0"/>
              <a:t>	</a:t>
            </a:r>
            <a:r>
              <a:rPr lang="en-US" sz="1700" dirty="0" smtClean="0"/>
              <a:t>			NOTARY PUBLIC</a:t>
            </a:r>
          </a:p>
          <a:p>
            <a:endParaRPr lang="en-US" sz="1700" dirty="0"/>
          </a:p>
        </p:txBody>
      </p:sp>
      <p:sp>
        <p:nvSpPr>
          <p:cNvPr id="5" name="Rectangle 4"/>
          <p:cNvSpPr/>
          <p:nvPr/>
        </p:nvSpPr>
        <p:spPr>
          <a:xfrm>
            <a:off x="3124200" y="2455818"/>
            <a:ext cx="2819400" cy="251460"/>
          </a:xfrm>
          <a:prstGeom prst="rect">
            <a:avLst/>
          </a:prstGeom>
          <a:solidFill>
            <a:schemeClr val="accent2">
              <a:lumMod val="60000"/>
              <a:lumOff val="4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30113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631" y="228600"/>
            <a:ext cx="8229600" cy="1143000"/>
          </a:xfrm>
        </p:spPr>
        <p:txBody>
          <a:bodyPr/>
          <a:lstStyle/>
          <a:p>
            <a:r>
              <a:rPr lang="en-US" dirty="0" smtClean="0"/>
              <a:t>The Journal Record</a:t>
            </a:r>
            <a:endParaRPr lang="en-US" dirty="0"/>
          </a:p>
        </p:txBody>
      </p:sp>
      <p:pic>
        <p:nvPicPr>
          <p:cNvPr id="5122" name="Picture 2" descr="C:\Users\Patti#W\Desktop\Journal Line Left (Blank) - Copy.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20"/>
          <a:stretch/>
        </p:blipFill>
        <p:spPr bwMode="auto">
          <a:xfrm>
            <a:off x="279761" y="1921542"/>
            <a:ext cx="8737965" cy="1126458"/>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Patti#W\Desktop\Journal Line Right (Blan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595"/>
          <a:stretch/>
        </p:blipFill>
        <p:spPr bwMode="auto">
          <a:xfrm>
            <a:off x="76200" y="3977504"/>
            <a:ext cx="8758238" cy="1127896"/>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7848600" y="3639531"/>
            <a:ext cx="672948" cy="1347977"/>
            <a:chOff x="7848600" y="3639531"/>
            <a:chExt cx="672948" cy="1347977"/>
          </a:xfrm>
        </p:grpSpPr>
        <p:sp>
          <p:nvSpPr>
            <p:cNvPr id="11" name="Oval 10"/>
            <p:cNvSpPr/>
            <p:nvPr/>
          </p:nvSpPr>
          <p:spPr>
            <a:xfrm>
              <a:off x="7924800" y="3704063"/>
              <a:ext cx="291737" cy="2330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7848600" y="3639531"/>
              <a:ext cx="533400" cy="369332"/>
            </a:xfrm>
            <a:prstGeom prst="rect">
              <a:avLst/>
            </a:prstGeom>
            <a:noFill/>
          </p:spPr>
          <p:txBody>
            <a:bodyPr wrap="square" rtlCol="0">
              <a:spAutoFit/>
            </a:bodyPr>
            <a:lstStyle/>
            <a:p>
              <a:r>
                <a:rPr lang="en-US" dirty="0" smtClean="0">
                  <a:solidFill>
                    <a:schemeClr val="bg1"/>
                  </a:solidFill>
                  <a:latin typeface="+mj-lt"/>
                </a:rPr>
                <a:t>10</a:t>
              </a:r>
              <a:endParaRPr lang="en-US" dirty="0">
                <a:solidFill>
                  <a:schemeClr val="bg1"/>
                </a:solidFill>
                <a:latin typeface="+mj-lt"/>
              </a:endParaRPr>
            </a:p>
          </p:txBody>
        </p:sp>
        <p:pic>
          <p:nvPicPr>
            <p:cNvPr id="5125" name="Picture 5" descr="http://www.hanovernh.org/Pages/HanoverNH_Police/016E37D7-000F8513.0/thumbprin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245" t="887" r="3410" b="-887"/>
            <a:stretch/>
          </p:blipFill>
          <p:spPr bwMode="auto">
            <a:xfrm rot="17529944">
              <a:off x="7947076" y="4413036"/>
              <a:ext cx="538922" cy="61002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279762" y="1654535"/>
            <a:ext cx="1295401" cy="1433884"/>
            <a:chOff x="279762" y="1654535"/>
            <a:chExt cx="1295401" cy="1433884"/>
          </a:xfrm>
        </p:grpSpPr>
        <p:sp>
          <p:nvSpPr>
            <p:cNvPr id="5" name="Oval 4"/>
            <p:cNvSpPr/>
            <p:nvPr/>
          </p:nvSpPr>
          <p:spPr>
            <a:xfrm>
              <a:off x="775063" y="1654535"/>
              <a:ext cx="215537" cy="2330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7" name="TextBox 6"/>
            <p:cNvSpPr txBox="1"/>
            <p:nvPr/>
          </p:nvSpPr>
          <p:spPr>
            <a:xfrm>
              <a:off x="279762" y="2257422"/>
              <a:ext cx="1295401" cy="830997"/>
            </a:xfrm>
            <a:prstGeom prst="rect">
              <a:avLst/>
            </a:prstGeom>
            <a:noFill/>
          </p:spPr>
          <p:txBody>
            <a:bodyPr wrap="square" rtlCol="0">
              <a:spAutoFit/>
            </a:bodyPr>
            <a:lstStyle/>
            <a:p>
              <a:r>
                <a:rPr lang="en-US" sz="1600" dirty="0" smtClean="0"/>
                <a:t>Date and time of notarization</a:t>
              </a:r>
              <a:endParaRPr lang="en-US" sz="1600" dirty="0"/>
            </a:p>
          </p:txBody>
        </p:sp>
      </p:grpSp>
      <p:grpSp>
        <p:nvGrpSpPr>
          <p:cNvPr id="22" name="Group 21"/>
          <p:cNvGrpSpPr/>
          <p:nvPr/>
        </p:nvGrpSpPr>
        <p:grpSpPr>
          <a:xfrm>
            <a:off x="1727563" y="1658982"/>
            <a:ext cx="939437" cy="951283"/>
            <a:chOff x="1727563" y="1658982"/>
            <a:chExt cx="939437" cy="951283"/>
          </a:xfrm>
        </p:grpSpPr>
        <p:sp>
          <p:nvSpPr>
            <p:cNvPr id="8" name="Oval 7"/>
            <p:cNvSpPr/>
            <p:nvPr/>
          </p:nvSpPr>
          <p:spPr>
            <a:xfrm>
              <a:off x="2070463" y="1658982"/>
              <a:ext cx="215537" cy="2330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32" name="TextBox 31"/>
            <p:cNvSpPr txBox="1"/>
            <p:nvPr/>
          </p:nvSpPr>
          <p:spPr>
            <a:xfrm>
              <a:off x="1727563" y="2271711"/>
              <a:ext cx="939437" cy="338554"/>
            </a:xfrm>
            <a:prstGeom prst="rect">
              <a:avLst/>
            </a:prstGeom>
            <a:noFill/>
          </p:spPr>
          <p:txBody>
            <a:bodyPr wrap="square" rtlCol="0">
              <a:spAutoFit/>
            </a:bodyPr>
            <a:lstStyle/>
            <a:p>
              <a:r>
                <a:rPr lang="en-US" sz="1600" dirty="0" smtClean="0"/>
                <a:t>Oath</a:t>
              </a:r>
              <a:endParaRPr lang="en-US" sz="1600" dirty="0"/>
            </a:p>
          </p:txBody>
        </p:sp>
      </p:grpSp>
      <p:grpSp>
        <p:nvGrpSpPr>
          <p:cNvPr id="12" name="Group 11"/>
          <p:cNvGrpSpPr/>
          <p:nvPr/>
        </p:nvGrpSpPr>
        <p:grpSpPr>
          <a:xfrm>
            <a:off x="2996837" y="1658982"/>
            <a:ext cx="1295401" cy="1195026"/>
            <a:chOff x="2996837" y="1658982"/>
            <a:chExt cx="1295401" cy="1195026"/>
          </a:xfrm>
        </p:grpSpPr>
        <p:sp>
          <p:nvSpPr>
            <p:cNvPr id="9" name="Oval 8"/>
            <p:cNvSpPr/>
            <p:nvPr/>
          </p:nvSpPr>
          <p:spPr>
            <a:xfrm>
              <a:off x="3518263" y="1658982"/>
              <a:ext cx="215537" cy="2330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33" name="TextBox 32"/>
            <p:cNvSpPr txBox="1"/>
            <p:nvPr/>
          </p:nvSpPr>
          <p:spPr>
            <a:xfrm>
              <a:off x="2996837" y="2269233"/>
              <a:ext cx="1295401" cy="584775"/>
            </a:xfrm>
            <a:prstGeom prst="rect">
              <a:avLst/>
            </a:prstGeom>
            <a:noFill/>
          </p:spPr>
          <p:txBody>
            <a:bodyPr wrap="square" rtlCol="0">
              <a:spAutoFit/>
            </a:bodyPr>
            <a:lstStyle/>
            <a:p>
              <a:r>
                <a:rPr lang="en-US" sz="1600" dirty="0" smtClean="0"/>
                <a:t>Location of notarization</a:t>
              </a:r>
              <a:endParaRPr lang="en-US" sz="1600" dirty="0"/>
            </a:p>
          </p:txBody>
        </p:sp>
      </p:grpSp>
      <p:grpSp>
        <p:nvGrpSpPr>
          <p:cNvPr id="13" name="Group 12"/>
          <p:cNvGrpSpPr/>
          <p:nvPr/>
        </p:nvGrpSpPr>
        <p:grpSpPr>
          <a:xfrm>
            <a:off x="4578530" y="1650273"/>
            <a:ext cx="1295401" cy="964755"/>
            <a:chOff x="4578530" y="1650273"/>
            <a:chExt cx="1295401" cy="964755"/>
          </a:xfrm>
        </p:grpSpPr>
        <p:sp>
          <p:nvSpPr>
            <p:cNvPr id="10" name="Oval 9"/>
            <p:cNvSpPr/>
            <p:nvPr/>
          </p:nvSpPr>
          <p:spPr>
            <a:xfrm>
              <a:off x="5118463" y="1650273"/>
              <a:ext cx="215537" cy="2330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34" name="TextBox 33"/>
            <p:cNvSpPr txBox="1"/>
            <p:nvPr/>
          </p:nvSpPr>
          <p:spPr>
            <a:xfrm>
              <a:off x="4578530" y="2276474"/>
              <a:ext cx="1295401" cy="338554"/>
            </a:xfrm>
            <a:prstGeom prst="rect">
              <a:avLst/>
            </a:prstGeom>
            <a:noFill/>
          </p:spPr>
          <p:txBody>
            <a:bodyPr wrap="square" rtlCol="0">
              <a:spAutoFit/>
            </a:bodyPr>
            <a:lstStyle/>
            <a:p>
              <a:r>
                <a:rPr lang="en-US" sz="1600" dirty="0" smtClean="0"/>
                <a:t>Spoken oath</a:t>
              </a:r>
              <a:endParaRPr lang="en-US" sz="1600" dirty="0"/>
            </a:p>
          </p:txBody>
        </p:sp>
      </p:grpSp>
      <p:grpSp>
        <p:nvGrpSpPr>
          <p:cNvPr id="23" name="Group 22"/>
          <p:cNvGrpSpPr/>
          <p:nvPr/>
        </p:nvGrpSpPr>
        <p:grpSpPr>
          <a:xfrm>
            <a:off x="6279968" y="1635036"/>
            <a:ext cx="2254432" cy="1211924"/>
            <a:chOff x="6279968" y="1635036"/>
            <a:chExt cx="2254432" cy="1211924"/>
          </a:xfrm>
        </p:grpSpPr>
        <p:sp>
          <p:nvSpPr>
            <p:cNvPr id="17" name="Oval 16"/>
            <p:cNvSpPr/>
            <p:nvPr/>
          </p:nvSpPr>
          <p:spPr>
            <a:xfrm>
              <a:off x="7252063" y="1635036"/>
              <a:ext cx="215537" cy="2330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35" name="TextBox 34"/>
            <p:cNvSpPr txBox="1"/>
            <p:nvPr/>
          </p:nvSpPr>
          <p:spPr>
            <a:xfrm>
              <a:off x="6279968" y="2262185"/>
              <a:ext cx="2254432" cy="584775"/>
            </a:xfrm>
            <a:prstGeom prst="rect">
              <a:avLst/>
            </a:prstGeom>
            <a:noFill/>
          </p:spPr>
          <p:txBody>
            <a:bodyPr wrap="square" rtlCol="0">
              <a:spAutoFit/>
            </a:bodyPr>
            <a:lstStyle/>
            <a:p>
              <a:r>
                <a:rPr lang="en-US" sz="1600" dirty="0" smtClean="0"/>
                <a:t>Printed name, address, city of affirmant</a:t>
              </a:r>
              <a:endParaRPr lang="en-US" sz="1600" dirty="0"/>
            </a:p>
          </p:txBody>
        </p:sp>
      </p:grpSp>
      <p:grpSp>
        <p:nvGrpSpPr>
          <p:cNvPr id="24" name="Group 23"/>
          <p:cNvGrpSpPr/>
          <p:nvPr/>
        </p:nvGrpSpPr>
        <p:grpSpPr>
          <a:xfrm>
            <a:off x="152399" y="3707488"/>
            <a:ext cx="2044881" cy="1474112"/>
            <a:chOff x="152399" y="3707488"/>
            <a:chExt cx="2044881" cy="1474112"/>
          </a:xfrm>
        </p:grpSpPr>
        <p:sp>
          <p:nvSpPr>
            <p:cNvPr id="18" name="Oval 17"/>
            <p:cNvSpPr/>
            <p:nvPr/>
          </p:nvSpPr>
          <p:spPr>
            <a:xfrm>
              <a:off x="927463" y="3707488"/>
              <a:ext cx="215537" cy="2330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36" name="TextBox 35"/>
            <p:cNvSpPr txBox="1"/>
            <p:nvPr/>
          </p:nvSpPr>
          <p:spPr>
            <a:xfrm>
              <a:off x="152399" y="4596825"/>
              <a:ext cx="2044881" cy="584775"/>
            </a:xfrm>
            <a:prstGeom prst="rect">
              <a:avLst/>
            </a:prstGeom>
            <a:noFill/>
          </p:spPr>
          <p:txBody>
            <a:bodyPr wrap="square" rtlCol="0">
              <a:spAutoFit/>
            </a:bodyPr>
            <a:lstStyle/>
            <a:p>
              <a:r>
                <a:rPr lang="en-US" sz="1600" dirty="0" smtClean="0"/>
                <a:t>Identification method and information</a:t>
              </a:r>
              <a:endParaRPr lang="en-US" sz="1600" dirty="0"/>
            </a:p>
          </p:txBody>
        </p:sp>
      </p:grpSp>
      <p:grpSp>
        <p:nvGrpSpPr>
          <p:cNvPr id="21" name="Group 20"/>
          <p:cNvGrpSpPr/>
          <p:nvPr/>
        </p:nvGrpSpPr>
        <p:grpSpPr>
          <a:xfrm>
            <a:off x="2497182" y="3711935"/>
            <a:ext cx="1295401" cy="1199397"/>
            <a:chOff x="2497182" y="3711935"/>
            <a:chExt cx="1295401" cy="1199397"/>
          </a:xfrm>
        </p:grpSpPr>
        <p:sp>
          <p:nvSpPr>
            <p:cNvPr id="19" name="Oval 18"/>
            <p:cNvSpPr/>
            <p:nvPr/>
          </p:nvSpPr>
          <p:spPr>
            <a:xfrm>
              <a:off x="2984863" y="3711935"/>
              <a:ext cx="215537" cy="2330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sp>
          <p:nvSpPr>
            <p:cNvPr id="37" name="TextBox 36"/>
            <p:cNvSpPr txBox="1"/>
            <p:nvPr/>
          </p:nvSpPr>
          <p:spPr>
            <a:xfrm>
              <a:off x="2497182" y="4326557"/>
              <a:ext cx="1295401" cy="584775"/>
            </a:xfrm>
            <a:prstGeom prst="rect">
              <a:avLst/>
            </a:prstGeom>
            <a:noFill/>
          </p:spPr>
          <p:txBody>
            <a:bodyPr wrap="square" rtlCol="0">
              <a:spAutoFit/>
            </a:bodyPr>
            <a:lstStyle/>
            <a:p>
              <a:r>
                <a:rPr lang="en-US" sz="1600" dirty="0" smtClean="0"/>
                <a:t>Additional information</a:t>
              </a:r>
              <a:endParaRPr lang="en-US" sz="1600" dirty="0"/>
            </a:p>
          </p:txBody>
        </p:sp>
      </p:grpSp>
      <p:grpSp>
        <p:nvGrpSpPr>
          <p:cNvPr id="16" name="Group 15"/>
          <p:cNvGrpSpPr/>
          <p:nvPr/>
        </p:nvGrpSpPr>
        <p:grpSpPr>
          <a:xfrm>
            <a:off x="4292239" y="3711935"/>
            <a:ext cx="432162" cy="1104274"/>
            <a:chOff x="4292239" y="3711935"/>
            <a:chExt cx="432162" cy="1104274"/>
          </a:xfrm>
        </p:grpSpPr>
        <p:sp>
          <p:nvSpPr>
            <p:cNvPr id="20" name="Oval 19"/>
            <p:cNvSpPr/>
            <p:nvPr/>
          </p:nvSpPr>
          <p:spPr>
            <a:xfrm>
              <a:off x="4432663" y="3711935"/>
              <a:ext cx="215537" cy="2330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a:t>
              </a:r>
              <a:endParaRPr lang="en-US" dirty="0"/>
            </a:p>
          </p:txBody>
        </p:sp>
        <p:sp>
          <p:nvSpPr>
            <p:cNvPr id="38" name="TextBox 37"/>
            <p:cNvSpPr txBox="1"/>
            <p:nvPr/>
          </p:nvSpPr>
          <p:spPr>
            <a:xfrm>
              <a:off x="4292239" y="4477655"/>
              <a:ext cx="432162" cy="338554"/>
            </a:xfrm>
            <a:prstGeom prst="rect">
              <a:avLst/>
            </a:prstGeom>
            <a:noFill/>
          </p:spPr>
          <p:txBody>
            <a:bodyPr wrap="square" rtlCol="0">
              <a:spAutoFit/>
            </a:bodyPr>
            <a:lstStyle/>
            <a:p>
              <a:r>
                <a:rPr lang="en-US" sz="1600" dirty="0" smtClean="0"/>
                <a:t>$</a:t>
              </a:r>
              <a:endParaRPr lang="en-US" sz="1600" dirty="0"/>
            </a:p>
          </p:txBody>
        </p:sp>
      </p:grpSp>
      <p:grpSp>
        <p:nvGrpSpPr>
          <p:cNvPr id="15" name="Group 14"/>
          <p:cNvGrpSpPr/>
          <p:nvPr/>
        </p:nvGrpSpPr>
        <p:grpSpPr>
          <a:xfrm>
            <a:off x="5029200" y="3715881"/>
            <a:ext cx="2044881" cy="1237119"/>
            <a:chOff x="5029200" y="3715881"/>
            <a:chExt cx="2044881" cy="1237119"/>
          </a:xfrm>
        </p:grpSpPr>
        <p:sp>
          <p:nvSpPr>
            <p:cNvPr id="29" name="Oval 28"/>
            <p:cNvSpPr/>
            <p:nvPr/>
          </p:nvSpPr>
          <p:spPr>
            <a:xfrm>
              <a:off x="6172200" y="3715881"/>
              <a:ext cx="215537" cy="2330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9</a:t>
              </a:r>
              <a:endParaRPr lang="en-US" dirty="0"/>
            </a:p>
          </p:txBody>
        </p:sp>
        <p:sp>
          <p:nvSpPr>
            <p:cNvPr id="39" name="TextBox 38"/>
            <p:cNvSpPr txBox="1"/>
            <p:nvPr/>
          </p:nvSpPr>
          <p:spPr>
            <a:xfrm>
              <a:off x="5029200" y="4614446"/>
              <a:ext cx="2044881" cy="338554"/>
            </a:xfrm>
            <a:prstGeom prst="rect">
              <a:avLst/>
            </a:prstGeom>
            <a:noFill/>
          </p:spPr>
          <p:txBody>
            <a:bodyPr wrap="square" rtlCol="0">
              <a:spAutoFit/>
            </a:bodyPr>
            <a:lstStyle/>
            <a:p>
              <a:r>
                <a:rPr lang="en-US" sz="1600" dirty="0" smtClean="0"/>
                <a:t>Affirmant’s signature</a:t>
              </a:r>
              <a:endParaRPr lang="en-US" sz="1600" dirty="0"/>
            </a:p>
          </p:txBody>
        </p:sp>
      </p:grpSp>
    </p:spTree>
    <p:extLst>
      <p:ext uri="{BB962C8B-B14F-4D97-AF65-F5344CB8AC3E}">
        <p14:creationId xmlns:p14="http://schemas.microsoft.com/office/powerpoint/2010/main" val="75947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b="1" dirty="0" smtClean="0"/>
              <a:t>Summary</a:t>
            </a:r>
          </a:p>
        </p:txBody>
      </p:sp>
      <p:sp>
        <p:nvSpPr>
          <p:cNvPr id="2" name="Content Placeholder 1"/>
          <p:cNvSpPr>
            <a:spLocks noGrp="1"/>
          </p:cNvSpPr>
          <p:nvPr>
            <p:ph idx="1"/>
          </p:nvPr>
        </p:nvSpPr>
        <p:spPr>
          <a:xfrm>
            <a:off x="457200" y="1219200"/>
            <a:ext cx="8229600" cy="4343400"/>
          </a:xfrm>
        </p:spPr>
        <p:txBody>
          <a:bodyPr/>
          <a:lstStyle/>
          <a:p>
            <a:pPr marL="0" indent="0">
              <a:spcAft>
                <a:spcPts val="600"/>
              </a:spcAft>
              <a:buNone/>
            </a:pPr>
            <a:r>
              <a:rPr lang="en-US" dirty="0" smtClean="0"/>
              <a:t>An oath or affirmation is a notarial act on its own:</a:t>
            </a:r>
          </a:p>
          <a:p>
            <a:pPr marL="684213" indent="-457200">
              <a:spcAft>
                <a:spcPts val="600"/>
              </a:spcAft>
              <a:buSzPct val="75000"/>
              <a:buBlip>
                <a:blip r:embed="rId3"/>
              </a:buBlip>
            </a:pPr>
            <a:r>
              <a:rPr lang="en-US" sz="2800" dirty="0" smtClean="0"/>
              <a:t>Affirmant must personally appear</a:t>
            </a:r>
          </a:p>
          <a:p>
            <a:pPr marL="684213" indent="-457200">
              <a:spcAft>
                <a:spcPts val="600"/>
              </a:spcAft>
              <a:buSzPct val="75000"/>
              <a:buBlip>
                <a:blip r:embed="rId3"/>
              </a:buBlip>
            </a:pPr>
            <a:r>
              <a:rPr lang="en-US" sz="2800" dirty="0" smtClean="0"/>
              <a:t>The Notary </a:t>
            </a:r>
            <a:r>
              <a:rPr lang="en-US" sz="2800" dirty="0"/>
              <a:t>administers an </a:t>
            </a:r>
            <a:r>
              <a:rPr lang="en-US" sz="2800" dirty="0" smtClean="0"/>
              <a:t>oath </a:t>
            </a:r>
            <a:endParaRPr lang="en-US" sz="2800" dirty="0"/>
          </a:p>
          <a:p>
            <a:pPr marL="684213" indent="-457200">
              <a:spcAft>
                <a:spcPts val="600"/>
              </a:spcAft>
              <a:buSzPct val="75000"/>
              <a:buBlip>
                <a:blip r:embed="rId3"/>
              </a:buBlip>
            </a:pPr>
            <a:r>
              <a:rPr lang="en-US" sz="2800" dirty="0" smtClean="0"/>
              <a:t>Look for the key words or phrases in the certificate</a:t>
            </a:r>
          </a:p>
          <a:p>
            <a:pPr marL="684213" indent="-457200">
              <a:spcAft>
                <a:spcPts val="600"/>
              </a:spcAft>
              <a:buSzPct val="75000"/>
              <a:buBlip>
                <a:blip r:embed="rId3"/>
              </a:buBlip>
            </a:pPr>
            <a:r>
              <a:rPr lang="en-US" sz="2800" dirty="0" smtClean="0"/>
              <a:t>Complete the journal record</a:t>
            </a:r>
          </a:p>
        </p:txBody>
      </p:sp>
    </p:spTree>
    <p:extLst>
      <p:ext uri="{BB962C8B-B14F-4D97-AF65-F5344CB8AC3E}">
        <p14:creationId xmlns:p14="http://schemas.microsoft.com/office/powerpoint/2010/main" val="2631700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to Assist You</a:t>
            </a:r>
            <a:endParaRPr lang="en-US" dirty="0"/>
          </a:p>
        </p:txBody>
      </p:sp>
      <p:sp>
        <p:nvSpPr>
          <p:cNvPr id="3" name="Content Placeholder 2"/>
          <p:cNvSpPr>
            <a:spLocks noGrp="1"/>
          </p:cNvSpPr>
          <p:nvPr>
            <p:ph idx="1"/>
          </p:nvPr>
        </p:nvSpPr>
        <p:spPr>
          <a:xfrm>
            <a:off x="762000" y="1600200"/>
            <a:ext cx="5410200" cy="3276599"/>
          </a:xfrm>
        </p:spPr>
        <p:txBody>
          <a:bodyPr/>
          <a:lstStyle/>
          <a:p>
            <a:pPr>
              <a:spcAft>
                <a:spcPts val="600"/>
              </a:spcAft>
            </a:pPr>
            <a:r>
              <a:rPr lang="en-US" dirty="0" smtClean="0"/>
              <a:t>State-specific Law Primers</a:t>
            </a:r>
          </a:p>
          <a:p>
            <a:pPr>
              <a:spcAft>
                <a:spcPts val="600"/>
              </a:spcAft>
            </a:pPr>
            <a:r>
              <a:rPr lang="en-US" dirty="0" smtClean="0"/>
              <a:t>Notary journals</a:t>
            </a:r>
          </a:p>
          <a:p>
            <a:pPr>
              <a:spcAft>
                <a:spcPts val="600"/>
              </a:spcAft>
            </a:pPr>
            <a:r>
              <a:rPr lang="en-US" dirty="0" smtClean="0"/>
              <a:t>Additional training</a:t>
            </a:r>
            <a:endParaRPr lang="en-US" dirty="0"/>
          </a:p>
        </p:txBody>
      </p:sp>
      <p:pic>
        <p:nvPicPr>
          <p:cNvPr id="1028" name="Picture 4" descr="http://ts1.mm.bing.net/th?id=H.4622790212845852&amp;pid=15.1"/>
          <p:cNvPicPr>
            <a:picLocks noChangeAspect="1" noChangeArrowheads="1"/>
          </p:cNvPicPr>
          <p:nvPr/>
        </p:nvPicPr>
        <p:blipFill rotWithShape="1">
          <a:blip r:embed="rId2">
            <a:extLst>
              <a:ext uri="{28A0092B-C50C-407E-A947-70E740481C1C}">
                <a14:useLocalDpi xmlns:a14="http://schemas.microsoft.com/office/drawing/2010/main" val="0"/>
              </a:ext>
            </a:extLst>
          </a:blip>
          <a:srcRect t="10424" b="11189"/>
          <a:stretch/>
        </p:blipFill>
        <p:spPr bwMode="auto">
          <a:xfrm>
            <a:off x="5445411" y="3352800"/>
            <a:ext cx="2250789" cy="16525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6696" y="1524000"/>
            <a:ext cx="1485451" cy="2133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281059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0" y="228600"/>
            <a:ext cx="9144000" cy="1143000"/>
          </a:xfrm>
        </p:spPr>
        <p:txBody>
          <a:bodyPr/>
          <a:lstStyle/>
          <a:p>
            <a:r>
              <a:rPr lang="en-US" dirty="0" smtClean="0"/>
              <a:t>Q &amp; A</a:t>
            </a:r>
          </a:p>
        </p:txBody>
      </p:sp>
      <p:sp>
        <p:nvSpPr>
          <p:cNvPr id="16387" name="Content Placeholder 2"/>
          <p:cNvSpPr>
            <a:spLocks noGrp="1"/>
          </p:cNvSpPr>
          <p:nvPr>
            <p:ph idx="4294967295"/>
          </p:nvPr>
        </p:nvSpPr>
        <p:spPr>
          <a:xfrm>
            <a:off x="0" y="1219200"/>
            <a:ext cx="9144000" cy="3200400"/>
          </a:xfrm>
        </p:spPr>
        <p:txBody>
          <a:bodyPr/>
          <a:lstStyle/>
          <a:p>
            <a:pPr marL="0" indent="0" algn="ctr">
              <a:buFont typeface="Arial" charset="0"/>
              <a:buNone/>
            </a:pPr>
            <a:r>
              <a:rPr lang="en-US" dirty="0" smtClean="0"/>
              <a:t>For further information, contact:</a:t>
            </a:r>
          </a:p>
          <a:p>
            <a:pPr marL="0" indent="0" algn="ctr">
              <a:buFont typeface="Arial" charset="0"/>
              <a:buNone/>
            </a:pPr>
            <a:r>
              <a:rPr lang="en-US" u="sng" dirty="0" smtClean="0">
                <a:hlinkClick r:id="rId3"/>
              </a:rPr>
              <a:t>hotline@nationalnotary.org</a:t>
            </a:r>
            <a:endParaRPr lang="en-US" dirty="0" smtClean="0"/>
          </a:p>
          <a:p>
            <a:pPr marL="0" indent="0" algn="ctr">
              <a:buFont typeface="Arial" charset="0"/>
              <a:buNone/>
            </a:pPr>
            <a:r>
              <a:rPr lang="en-US" dirty="0" smtClean="0"/>
              <a:t>1-888-876-0827  </a:t>
            </a:r>
          </a:p>
          <a:p>
            <a:pPr marL="0" indent="0" algn="ctr">
              <a:buFont typeface="Arial" charset="0"/>
              <a:buNone/>
            </a:pPr>
            <a:r>
              <a:rPr lang="en-US" sz="2400" dirty="0" smtClean="0"/>
              <a:t>Hotline Counselors are available to assist you: </a:t>
            </a:r>
          </a:p>
          <a:p>
            <a:pPr marL="0" indent="0" algn="ctr">
              <a:buFont typeface="Arial" charset="0"/>
              <a:buNone/>
            </a:pPr>
            <a:r>
              <a:rPr lang="en-US" sz="2400" dirty="0" smtClean="0"/>
              <a:t>Monday-Friday  5:00 a.m.-7:00 p.m., PT</a:t>
            </a:r>
          </a:p>
          <a:p>
            <a:pPr marL="0" indent="0" algn="ctr">
              <a:buFont typeface="Arial" charset="0"/>
              <a:buNone/>
            </a:pPr>
            <a:r>
              <a:rPr lang="en-US" sz="2400" dirty="0"/>
              <a:t> </a:t>
            </a:r>
            <a:r>
              <a:rPr lang="en-US" sz="2400" dirty="0" smtClean="0"/>
              <a:t>  Saturday         5:00 a.m.-5:00 p.m., PT</a:t>
            </a:r>
          </a:p>
          <a:p>
            <a:pPr marL="0" indent="0" algn="ctr">
              <a:buFont typeface="Arial" charset="0"/>
              <a:buNone/>
            </a:pPr>
            <a:endParaRPr lang="en-US" sz="1400" dirty="0" smtClean="0"/>
          </a:p>
          <a:p>
            <a:pPr marL="0" indent="0" algn="ctr">
              <a:buFont typeface="Arial" charset="0"/>
              <a:buNone/>
            </a:pPr>
            <a:r>
              <a:rPr lang="en-US" dirty="0" smtClean="0"/>
              <a:t>Webinar Archives at:</a:t>
            </a:r>
          </a:p>
          <a:p>
            <a:pPr marL="0" indent="0">
              <a:buFont typeface="Arial" charset="0"/>
              <a:buNone/>
            </a:pPr>
            <a:endParaRPr lang="en-US" dirty="0" smtClean="0"/>
          </a:p>
        </p:txBody>
      </p:sp>
      <p:sp>
        <p:nvSpPr>
          <p:cNvPr id="16388" name="Rectangle 3"/>
          <p:cNvSpPr>
            <a:spLocks noChangeArrowheads="1"/>
          </p:cNvSpPr>
          <p:nvPr/>
        </p:nvSpPr>
        <p:spPr bwMode="auto">
          <a:xfrm>
            <a:off x="533400" y="4953000"/>
            <a:ext cx="845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u="sng" dirty="0">
                <a:hlinkClick r:id="rId4"/>
              </a:rPr>
              <a:t>http://www.nationalnotary.org/webinar-archives/index.html</a:t>
            </a:r>
            <a:endParaRPr lang="en-US" sz="2400" b="1" dirty="0"/>
          </a:p>
        </p:txBody>
      </p:sp>
    </p:spTree>
    <p:extLst>
      <p:ext uri="{BB962C8B-B14F-4D97-AF65-F5344CB8AC3E}">
        <p14:creationId xmlns:p14="http://schemas.microsoft.com/office/powerpoint/2010/main" val="5334471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24545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 y="381000"/>
            <a:ext cx="9144000" cy="954087"/>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2800" b="1" dirty="0">
                <a:effectLst>
                  <a:outerShdw blurRad="50800" dist="38100" dir="10800000" algn="r" rotWithShape="0">
                    <a:prstClr val="black">
                      <a:alpha val="40000"/>
                    </a:prstClr>
                  </a:outerShdw>
                </a:effectLst>
                <a:latin typeface="Verdana" pitchFamily="34" charset="0"/>
                <a:ea typeface="Verdana" pitchFamily="34" charset="0"/>
                <a:cs typeface="Verdana" pitchFamily="34" charset="0"/>
              </a:rPr>
              <a:t>Connect with the </a:t>
            </a:r>
            <a:r>
              <a:rPr lang="en-US" sz="2800" b="1" dirty="0" smtClean="0">
                <a:effectLst>
                  <a:outerShdw blurRad="50800" dist="38100" dir="10800000" algn="r" rotWithShape="0">
                    <a:prstClr val="black">
                      <a:alpha val="40000"/>
                    </a:prstClr>
                  </a:outerShdw>
                </a:effectLst>
                <a:latin typeface="Verdana" pitchFamily="34" charset="0"/>
                <a:ea typeface="Verdana" pitchFamily="34" charset="0"/>
                <a:cs typeface="Verdana" pitchFamily="34" charset="0"/>
              </a:rPr>
              <a:t>NNA </a:t>
            </a:r>
            <a:r>
              <a:rPr lang="en-US" sz="2800" b="1" dirty="0">
                <a:effectLst>
                  <a:outerShdw blurRad="50800" dist="38100" dir="10800000" algn="r" rotWithShape="0">
                    <a:prstClr val="black">
                      <a:alpha val="40000"/>
                    </a:prstClr>
                  </a:outerShdw>
                </a:effectLst>
                <a:latin typeface="Verdana" pitchFamily="34" charset="0"/>
                <a:ea typeface="Verdana" pitchFamily="34" charset="0"/>
                <a:cs typeface="Verdana" pitchFamily="34" charset="0"/>
              </a:rPr>
              <a:t>and other Notaries </a:t>
            </a:r>
          </a:p>
          <a:p>
            <a:pPr algn="ctr" fontAlgn="auto">
              <a:spcBef>
                <a:spcPts val="0"/>
              </a:spcBef>
              <a:spcAft>
                <a:spcPts val="0"/>
              </a:spcAft>
              <a:defRPr/>
            </a:pPr>
            <a:r>
              <a:rPr lang="en-US" sz="2800" b="1" dirty="0">
                <a:effectLst>
                  <a:outerShdw blurRad="50800" dist="38100" dir="10800000" algn="r" rotWithShape="0">
                    <a:prstClr val="black">
                      <a:alpha val="40000"/>
                    </a:prstClr>
                  </a:outerShdw>
                </a:effectLst>
                <a:latin typeface="Verdana" pitchFamily="34" charset="0"/>
                <a:ea typeface="Verdana" pitchFamily="34" charset="0"/>
                <a:cs typeface="Verdana" pitchFamily="34" charset="0"/>
              </a:rPr>
              <a:t>through our social media channels!</a:t>
            </a:r>
          </a:p>
        </p:txBody>
      </p:sp>
      <p:sp>
        <p:nvSpPr>
          <p:cNvPr id="17411" name="Rectangle 3"/>
          <p:cNvSpPr>
            <a:spLocks noChangeArrowheads="1"/>
          </p:cNvSpPr>
          <p:nvPr/>
        </p:nvSpPr>
        <p:spPr bwMode="auto">
          <a:xfrm>
            <a:off x="1828800" y="1590490"/>
            <a:ext cx="6934200" cy="2763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spcBef>
                <a:spcPct val="20000"/>
              </a:spcBef>
              <a:spcAft>
                <a:spcPts val="1200"/>
              </a:spcAft>
              <a:buFont typeface="Arial" charset="0"/>
              <a:buNone/>
            </a:pPr>
            <a:r>
              <a:rPr lang="en-US" sz="2500" b="1" dirty="0"/>
              <a:t>Stay updated on the latest NNA events, </a:t>
            </a:r>
            <a:r>
              <a:rPr lang="en-US" sz="2500" b="1" dirty="0" smtClean="0"/>
              <a:t>news and best practices</a:t>
            </a:r>
            <a:r>
              <a:rPr lang="en-US" sz="2500" b="1" dirty="0"/>
              <a:t>. </a:t>
            </a:r>
            <a:endParaRPr lang="en-US" sz="800" dirty="0">
              <a:solidFill>
                <a:srgbClr val="000000"/>
              </a:solidFill>
            </a:endParaRPr>
          </a:p>
          <a:p>
            <a:pPr algn="ctr" eaLnBrk="0" hangingPunct="0">
              <a:spcBef>
                <a:spcPct val="20000"/>
              </a:spcBef>
              <a:buFont typeface="Arial" charset="0"/>
              <a:buNone/>
            </a:pPr>
            <a:endParaRPr lang="en-US" sz="800" dirty="0">
              <a:solidFill>
                <a:srgbClr val="000000"/>
              </a:solidFill>
            </a:endParaRPr>
          </a:p>
          <a:p>
            <a:pPr eaLnBrk="0" hangingPunct="0">
              <a:spcBef>
                <a:spcPts val="600"/>
              </a:spcBef>
              <a:spcAft>
                <a:spcPts val="1200"/>
              </a:spcAft>
              <a:buFont typeface="Arial" charset="0"/>
              <a:buNone/>
            </a:pPr>
            <a:r>
              <a:rPr lang="en-US" sz="2300" b="1" dirty="0" smtClean="0"/>
              <a:t>facebook.com/</a:t>
            </a:r>
            <a:r>
              <a:rPr lang="en-US" sz="2300" b="1" dirty="0" err="1" smtClean="0"/>
              <a:t>nationalnotary</a:t>
            </a:r>
            <a:endParaRPr lang="en-US" sz="2300" b="1" dirty="0"/>
          </a:p>
          <a:p>
            <a:pPr eaLnBrk="0" hangingPunct="0">
              <a:spcBef>
                <a:spcPts val="600"/>
              </a:spcBef>
              <a:spcAft>
                <a:spcPts val="1200"/>
              </a:spcAft>
              <a:buFont typeface="Arial" charset="0"/>
              <a:buNone/>
            </a:pPr>
            <a:r>
              <a:rPr lang="en-US" sz="2300" b="1" dirty="0"/>
              <a:t>twitter.com/</a:t>
            </a:r>
            <a:r>
              <a:rPr lang="en-US" sz="2300" b="1" dirty="0" err="1"/>
              <a:t>nationalnotary</a:t>
            </a:r>
            <a:endParaRPr lang="en-US" sz="2300" b="1" dirty="0"/>
          </a:p>
          <a:p>
            <a:pPr eaLnBrk="0" hangingPunct="0">
              <a:spcBef>
                <a:spcPts val="600"/>
              </a:spcBef>
              <a:spcAft>
                <a:spcPts val="1200"/>
              </a:spcAft>
              <a:buFont typeface="Arial" charset="0"/>
              <a:buNone/>
            </a:pPr>
            <a:r>
              <a:rPr lang="en-US" sz="2300" b="1" dirty="0" smtClean="0"/>
              <a:t>http://www.linkedin.com/in/nationalnotary</a:t>
            </a:r>
          </a:p>
        </p:txBody>
      </p:sp>
      <p:pic>
        <p:nvPicPr>
          <p:cNvPr id="2052" name="Picture 4" descr="http://ts1.mm.bing.net/th?id=H.4682584751997788&amp;pid=1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7641" y="2671764"/>
            <a:ext cx="432072" cy="43207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ts3.mm.bing.net/th?id=H.5026899347834614&amp;pid=15.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799" y="3272034"/>
            <a:ext cx="457201" cy="46653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ts4.mm.bing.net/th?id=H.4970463476580927&amp;pid=15.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6326" y="3890963"/>
            <a:ext cx="452437" cy="452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9257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399" y="1600200"/>
            <a:ext cx="7505701" cy="3046988"/>
          </a:xfrm>
          <a:prstGeom prst="rect">
            <a:avLst/>
          </a:prstGeom>
          <a:noFill/>
        </p:spPr>
        <p:txBody>
          <a:bodyPr wrap="square" rtlCol="0">
            <a:spAutoFit/>
          </a:bodyPr>
          <a:lstStyle/>
          <a:p>
            <a:r>
              <a:rPr lang="en-US" sz="2400" dirty="0" smtClean="0"/>
              <a:t>Tell us what topics would you like to see discussed in this webinar forum</a:t>
            </a:r>
          </a:p>
          <a:p>
            <a:endParaRPr lang="en-US" sz="2400" dirty="0"/>
          </a:p>
          <a:p>
            <a:r>
              <a:rPr lang="en-US" sz="2400" dirty="0" smtClean="0"/>
              <a:t>Share a challenging or unusual experience you have encountered as a Notary Public</a:t>
            </a:r>
          </a:p>
          <a:p>
            <a:endParaRPr lang="en-US" sz="2400" dirty="0"/>
          </a:p>
          <a:p>
            <a:r>
              <a:rPr lang="en-US" sz="2400" dirty="0" smtClean="0"/>
              <a:t>Share your Notary success stories</a:t>
            </a:r>
          </a:p>
          <a:p>
            <a:endParaRPr lang="en-US" sz="2400" dirty="0"/>
          </a:p>
        </p:txBody>
      </p:sp>
      <p:sp>
        <p:nvSpPr>
          <p:cNvPr id="3" name="Rectangle 2"/>
          <p:cNvSpPr>
            <a:spLocks noChangeArrowheads="1"/>
          </p:cNvSpPr>
          <p:nvPr/>
        </p:nvSpPr>
        <p:spPr bwMode="auto">
          <a:xfrm>
            <a:off x="1" y="381000"/>
            <a:ext cx="9144000" cy="954087"/>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2800" b="1" dirty="0">
                <a:effectLst>
                  <a:outerShdw blurRad="50800" dist="38100" dir="10800000" algn="r" rotWithShape="0">
                    <a:prstClr val="black">
                      <a:alpha val="40000"/>
                    </a:prstClr>
                  </a:outerShdw>
                </a:effectLst>
                <a:latin typeface="Verdana" pitchFamily="34" charset="0"/>
                <a:ea typeface="Verdana" pitchFamily="34" charset="0"/>
                <a:cs typeface="Verdana" pitchFamily="34" charset="0"/>
              </a:rPr>
              <a:t>Connect with the </a:t>
            </a:r>
            <a:r>
              <a:rPr lang="en-US" sz="2800" b="1" dirty="0" smtClean="0">
                <a:effectLst>
                  <a:outerShdw blurRad="50800" dist="38100" dir="10800000" algn="r" rotWithShape="0">
                    <a:prstClr val="black">
                      <a:alpha val="40000"/>
                    </a:prstClr>
                  </a:outerShdw>
                </a:effectLst>
                <a:latin typeface="Verdana" pitchFamily="34" charset="0"/>
                <a:ea typeface="Verdana" pitchFamily="34" charset="0"/>
                <a:cs typeface="Verdana" pitchFamily="34" charset="0"/>
              </a:rPr>
              <a:t>NNA </a:t>
            </a:r>
            <a:r>
              <a:rPr lang="en-US" sz="2800" b="1" dirty="0">
                <a:effectLst>
                  <a:outerShdw blurRad="50800" dist="38100" dir="10800000" algn="r" rotWithShape="0">
                    <a:prstClr val="black">
                      <a:alpha val="40000"/>
                    </a:prstClr>
                  </a:outerShdw>
                </a:effectLst>
                <a:latin typeface="Verdana" pitchFamily="34" charset="0"/>
                <a:ea typeface="Verdana" pitchFamily="34" charset="0"/>
                <a:cs typeface="Verdana" pitchFamily="34" charset="0"/>
              </a:rPr>
              <a:t>and other Notaries </a:t>
            </a:r>
          </a:p>
          <a:p>
            <a:pPr algn="ctr" fontAlgn="auto">
              <a:spcBef>
                <a:spcPts val="0"/>
              </a:spcBef>
              <a:spcAft>
                <a:spcPts val="0"/>
              </a:spcAft>
              <a:defRPr/>
            </a:pPr>
            <a:r>
              <a:rPr lang="en-US" sz="2800" b="1" dirty="0">
                <a:effectLst>
                  <a:outerShdw blurRad="50800" dist="38100" dir="10800000" algn="r" rotWithShape="0">
                    <a:prstClr val="black">
                      <a:alpha val="40000"/>
                    </a:prstClr>
                  </a:outerShdw>
                </a:effectLst>
                <a:latin typeface="Verdana" pitchFamily="34" charset="0"/>
                <a:ea typeface="Verdana" pitchFamily="34" charset="0"/>
                <a:cs typeface="Verdana" pitchFamily="34" charset="0"/>
              </a:rPr>
              <a:t>through our social media channels!</a:t>
            </a:r>
          </a:p>
        </p:txBody>
      </p:sp>
    </p:spTree>
    <p:extLst>
      <p:ext uri="{BB962C8B-B14F-4D97-AF65-F5344CB8AC3E}">
        <p14:creationId xmlns:p14="http://schemas.microsoft.com/office/powerpoint/2010/main" val="22596325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4" name="TextBox 3"/>
          <p:cNvSpPr txBox="1"/>
          <p:nvPr/>
        </p:nvSpPr>
        <p:spPr>
          <a:xfrm>
            <a:off x="838200" y="1524000"/>
            <a:ext cx="7467600" cy="4047262"/>
          </a:xfrm>
          <a:prstGeom prst="rect">
            <a:avLst/>
          </a:prstGeom>
          <a:noFill/>
        </p:spPr>
        <p:txBody>
          <a:bodyPr wrap="square" rtlCol="0">
            <a:spAutoFit/>
          </a:bodyPr>
          <a:lstStyle/>
          <a:p>
            <a:pPr>
              <a:spcBef>
                <a:spcPts val="600"/>
              </a:spcBef>
              <a:spcAft>
                <a:spcPts val="600"/>
              </a:spcAft>
            </a:pPr>
            <a:r>
              <a:rPr lang="en-US" sz="3600" dirty="0" smtClean="0"/>
              <a:t>What is an oath or affirmation?</a:t>
            </a:r>
          </a:p>
          <a:p>
            <a:pPr marL="457200" indent="-457200">
              <a:spcBef>
                <a:spcPts val="600"/>
              </a:spcBef>
              <a:spcAft>
                <a:spcPts val="600"/>
              </a:spcAft>
              <a:buSzPct val="80000"/>
              <a:buBlip>
                <a:blip r:embed="rId2"/>
              </a:buBlip>
            </a:pPr>
            <a:r>
              <a:rPr lang="en-US" sz="2800" dirty="0" smtClean="0"/>
              <a:t>A spoken promise or declaration of truthfulness </a:t>
            </a:r>
          </a:p>
          <a:p>
            <a:pPr marL="457200" indent="-457200">
              <a:spcBef>
                <a:spcPts val="600"/>
              </a:spcBef>
              <a:spcAft>
                <a:spcPts val="600"/>
              </a:spcAft>
              <a:buSzPct val="80000"/>
              <a:buBlip>
                <a:blip r:embed="rId2"/>
              </a:buBlip>
            </a:pPr>
            <a:r>
              <a:rPr lang="en-US" sz="2800" dirty="0" smtClean="0"/>
              <a:t>A pledge of loyalty</a:t>
            </a:r>
          </a:p>
          <a:p>
            <a:pPr marL="457200" indent="-457200">
              <a:spcBef>
                <a:spcPts val="600"/>
              </a:spcBef>
              <a:spcAft>
                <a:spcPts val="600"/>
              </a:spcAft>
              <a:buSzPct val="80000"/>
              <a:buBlip>
                <a:blip r:embed="rId2"/>
              </a:buBlip>
            </a:pPr>
            <a:r>
              <a:rPr lang="en-US" sz="2800" dirty="0" smtClean="0"/>
              <a:t>A part of another notarial act</a:t>
            </a:r>
          </a:p>
          <a:p>
            <a:pPr marL="457200" indent="-457200">
              <a:spcBef>
                <a:spcPts val="600"/>
              </a:spcBef>
              <a:spcAft>
                <a:spcPts val="600"/>
              </a:spcAft>
              <a:buSzPct val="80000"/>
              <a:buBlip>
                <a:blip r:embed="rId2"/>
              </a:buBlip>
            </a:pPr>
            <a:r>
              <a:rPr lang="en-US" sz="2800" dirty="0" smtClean="0"/>
              <a:t>A notarial act on its own</a:t>
            </a:r>
          </a:p>
          <a:p>
            <a:endParaRPr lang="en-US" dirty="0" smtClean="0"/>
          </a:p>
          <a:p>
            <a:endParaRPr lang="en-US" dirty="0"/>
          </a:p>
        </p:txBody>
      </p:sp>
    </p:spTree>
    <p:extLst>
      <p:ext uri="{BB962C8B-B14F-4D97-AF65-F5344CB8AC3E}">
        <p14:creationId xmlns:p14="http://schemas.microsoft.com/office/powerpoint/2010/main" val="411540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4294967295"/>
          </p:nvPr>
        </p:nvSpPr>
        <p:spPr>
          <a:xfrm>
            <a:off x="228600" y="1600200"/>
            <a:ext cx="8686800" cy="2971800"/>
          </a:xfrm>
        </p:spPr>
        <p:txBody>
          <a:bodyPr/>
          <a:lstStyle/>
          <a:p>
            <a:pPr marL="0" indent="0" algn="ctr">
              <a:buFont typeface="Arial" charset="0"/>
              <a:buNone/>
            </a:pPr>
            <a:r>
              <a:rPr lang="en-US" sz="4000" dirty="0" smtClean="0">
                <a:solidFill>
                  <a:schemeClr val="accent1">
                    <a:lumMod val="50000"/>
                  </a:schemeClr>
                </a:solidFill>
              </a:rPr>
              <a:t>Thank you for joining us!</a:t>
            </a:r>
          </a:p>
          <a:p>
            <a:pPr marL="0" indent="0" algn="ctr">
              <a:buFont typeface="Arial" charset="0"/>
              <a:buNone/>
            </a:pPr>
            <a:endParaRPr lang="en-US" sz="4000" dirty="0" smtClean="0"/>
          </a:p>
          <a:p>
            <a:pPr marL="0" indent="0" algn="ctr">
              <a:buFont typeface="Arial" charset="0"/>
              <a:buNone/>
            </a:pPr>
            <a:r>
              <a:rPr lang="en-US" sz="2800" b="1" dirty="0" smtClean="0">
                <a:solidFill>
                  <a:srgbClr val="92384B"/>
                </a:solidFill>
                <a:effectLst>
                  <a:outerShdw blurRad="215900" dist="25400" dir="5400000" algn="ctr" rotWithShape="0">
                    <a:srgbClr val="000000">
                      <a:alpha val="64000"/>
                    </a:srgbClr>
                  </a:outerShdw>
                </a:effectLst>
              </a:rPr>
              <a:t>The National Notary Association</a:t>
            </a:r>
          </a:p>
          <a:p>
            <a:pPr marL="0" indent="0" algn="ctr">
              <a:buFont typeface="Arial" charset="0"/>
              <a:buNone/>
            </a:pPr>
            <a:r>
              <a:rPr lang="en-US" sz="2800" dirty="0" smtClean="0">
                <a:solidFill>
                  <a:srgbClr val="92384B"/>
                </a:solidFill>
                <a:effectLst>
                  <a:outerShdw blurRad="215900" dist="25400" dir="5400000" algn="ctr" rotWithShape="0">
                    <a:srgbClr val="000000">
                      <a:alpha val="64000"/>
                    </a:srgbClr>
                  </a:outerShdw>
                </a:effectLst>
              </a:rPr>
              <a:t>www.nationalnotary.org</a:t>
            </a:r>
          </a:p>
          <a:p>
            <a:pPr marL="0" indent="0" algn="ctr">
              <a:buFont typeface="Arial" charset="0"/>
              <a:buNone/>
            </a:pPr>
            <a:endParaRPr lang="en-US" sz="1400" dirty="0" smtClean="0"/>
          </a:p>
        </p:txBody>
      </p:sp>
    </p:spTree>
    <p:extLst>
      <p:ext uri="{BB962C8B-B14F-4D97-AF65-F5344CB8AC3E}">
        <p14:creationId xmlns:p14="http://schemas.microsoft.com/office/powerpoint/2010/main" val="26509756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466010" y="2138728"/>
            <a:ext cx="2309410" cy="2128472"/>
            <a:chOff x="3466010" y="2138728"/>
            <a:chExt cx="2309410" cy="2128472"/>
          </a:xfrm>
        </p:grpSpPr>
        <p:grpSp>
          <p:nvGrpSpPr>
            <p:cNvPr id="14" name="Group 13"/>
            <p:cNvGrpSpPr/>
            <p:nvPr/>
          </p:nvGrpSpPr>
          <p:grpSpPr>
            <a:xfrm>
              <a:off x="3466010" y="2138728"/>
              <a:ext cx="2309409" cy="360985"/>
              <a:chOff x="651564" y="36431"/>
              <a:chExt cx="2270220" cy="360985"/>
            </a:xfrm>
          </p:grpSpPr>
          <p:sp>
            <p:nvSpPr>
              <p:cNvPr id="15" name="Rectangle 14"/>
              <p:cNvSpPr/>
              <p:nvPr/>
            </p:nvSpPr>
            <p:spPr>
              <a:xfrm>
                <a:off x="651564" y="36431"/>
                <a:ext cx="2270220" cy="360985"/>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ectangle 15"/>
              <p:cNvSpPr/>
              <p:nvPr/>
            </p:nvSpPr>
            <p:spPr>
              <a:xfrm>
                <a:off x="651564" y="36431"/>
                <a:ext cx="2270220" cy="3609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Oath for a Witness</a:t>
                </a:r>
                <a:endParaRPr lang="en-US" sz="1500" b="1" kern="1200" dirty="0"/>
              </a:p>
            </p:txBody>
          </p:sp>
        </p:grpSp>
        <p:sp>
          <p:nvSpPr>
            <p:cNvPr id="17" name="Rectangle 16"/>
            <p:cNvSpPr/>
            <p:nvPr/>
          </p:nvSpPr>
          <p:spPr>
            <a:xfrm>
              <a:off x="3479934" y="2514301"/>
              <a:ext cx="2295486" cy="1752899"/>
            </a:xfrm>
            <a:prstGeom prst="rect">
              <a:avLst/>
            </a:prstGeom>
            <a:blipFill rotWithShape="1">
              <a:blip r:embed="rId2"/>
              <a:srcRect/>
              <a:stretch>
                <a:fillRect t="443" b="443"/>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4" name="Group 3"/>
          <p:cNvGrpSpPr/>
          <p:nvPr/>
        </p:nvGrpSpPr>
        <p:grpSpPr>
          <a:xfrm>
            <a:off x="6019799" y="2138728"/>
            <a:ext cx="2422878" cy="2128472"/>
            <a:chOff x="6019799" y="2138728"/>
            <a:chExt cx="2422878" cy="2128472"/>
          </a:xfrm>
        </p:grpSpPr>
        <p:grpSp>
          <p:nvGrpSpPr>
            <p:cNvPr id="18" name="Group 17"/>
            <p:cNvGrpSpPr/>
            <p:nvPr/>
          </p:nvGrpSpPr>
          <p:grpSpPr>
            <a:xfrm>
              <a:off x="6019800" y="2138728"/>
              <a:ext cx="2422877" cy="378049"/>
              <a:chOff x="2296945" y="2525673"/>
              <a:chExt cx="2422877" cy="321499"/>
            </a:xfrm>
          </p:grpSpPr>
          <p:sp>
            <p:nvSpPr>
              <p:cNvPr id="19" name="Rectangle 18"/>
              <p:cNvSpPr/>
              <p:nvPr/>
            </p:nvSpPr>
            <p:spPr>
              <a:xfrm>
                <a:off x="2296945" y="2525673"/>
                <a:ext cx="2422877" cy="321499"/>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ectangle 19"/>
              <p:cNvSpPr/>
              <p:nvPr/>
            </p:nvSpPr>
            <p:spPr>
              <a:xfrm>
                <a:off x="2296945" y="2525673"/>
                <a:ext cx="2422877" cy="3214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Oath of Citizenship</a:t>
                </a:r>
                <a:endParaRPr lang="en-US" sz="1500" b="1" kern="1200" dirty="0"/>
              </a:p>
            </p:txBody>
          </p:sp>
        </p:grpSp>
        <p:sp>
          <p:nvSpPr>
            <p:cNvPr id="21" name="Rectangle 20"/>
            <p:cNvSpPr/>
            <p:nvPr/>
          </p:nvSpPr>
          <p:spPr>
            <a:xfrm>
              <a:off x="6019799" y="2525486"/>
              <a:ext cx="2422877" cy="1741714"/>
            </a:xfrm>
            <a:prstGeom prst="rect">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2" name="Group 1"/>
          <p:cNvGrpSpPr/>
          <p:nvPr/>
        </p:nvGrpSpPr>
        <p:grpSpPr>
          <a:xfrm>
            <a:off x="838200" y="2147606"/>
            <a:ext cx="2403156" cy="2105926"/>
            <a:chOff x="838200" y="2147606"/>
            <a:chExt cx="2403156" cy="2105926"/>
          </a:xfrm>
        </p:grpSpPr>
        <p:grpSp>
          <p:nvGrpSpPr>
            <p:cNvPr id="22" name="Group 21"/>
            <p:cNvGrpSpPr/>
            <p:nvPr/>
          </p:nvGrpSpPr>
          <p:grpSpPr>
            <a:xfrm>
              <a:off x="844113" y="2147606"/>
              <a:ext cx="2397243" cy="340379"/>
              <a:chOff x="3989893" y="63190"/>
              <a:chExt cx="2397243" cy="340379"/>
            </a:xfrm>
          </p:grpSpPr>
          <p:sp>
            <p:nvSpPr>
              <p:cNvPr id="23" name="Rectangle 22"/>
              <p:cNvSpPr/>
              <p:nvPr/>
            </p:nvSpPr>
            <p:spPr>
              <a:xfrm>
                <a:off x="3989893" y="71899"/>
                <a:ext cx="2397243" cy="33167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Rectangle 23"/>
              <p:cNvSpPr/>
              <p:nvPr/>
            </p:nvSpPr>
            <p:spPr>
              <a:xfrm>
                <a:off x="3989893" y="63190"/>
                <a:ext cx="2397243" cy="3316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Oath of Public Office</a:t>
                </a:r>
                <a:endParaRPr lang="en-US" sz="1500" b="1" kern="1200" dirty="0"/>
              </a:p>
            </p:txBody>
          </p:sp>
        </p:grpSp>
        <p:sp>
          <p:nvSpPr>
            <p:cNvPr id="25" name="Rectangle 24"/>
            <p:cNvSpPr/>
            <p:nvPr/>
          </p:nvSpPr>
          <p:spPr>
            <a:xfrm>
              <a:off x="838200" y="2501530"/>
              <a:ext cx="2397977" cy="1752002"/>
            </a:xfrm>
            <a:prstGeom prst="rect">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26" name="Title 1"/>
          <p:cNvSpPr>
            <a:spLocks noGrp="1"/>
          </p:cNvSpPr>
          <p:nvPr>
            <p:ph type="title"/>
          </p:nvPr>
        </p:nvSpPr>
        <p:spPr>
          <a:xfrm>
            <a:off x="457200" y="274638"/>
            <a:ext cx="8229600" cy="1143000"/>
          </a:xfrm>
        </p:spPr>
        <p:txBody>
          <a:bodyPr/>
          <a:lstStyle/>
          <a:p>
            <a:r>
              <a:rPr lang="en-US" dirty="0" smtClean="0"/>
              <a:t>Oaths and Affirmations</a:t>
            </a:r>
            <a:endParaRPr lang="en-US" dirty="0"/>
          </a:p>
        </p:txBody>
      </p:sp>
    </p:spTree>
    <p:extLst>
      <p:ext uri="{BB962C8B-B14F-4D97-AF65-F5344CB8AC3E}">
        <p14:creationId xmlns:p14="http://schemas.microsoft.com/office/powerpoint/2010/main" val="41572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Terms</a:t>
            </a:r>
            <a:endParaRPr lang="en-US" dirty="0"/>
          </a:p>
        </p:txBody>
      </p:sp>
      <p:sp>
        <p:nvSpPr>
          <p:cNvPr id="3" name="TextBox 2"/>
          <p:cNvSpPr txBox="1"/>
          <p:nvPr/>
        </p:nvSpPr>
        <p:spPr>
          <a:xfrm>
            <a:off x="457200" y="1447800"/>
            <a:ext cx="8534400" cy="4185761"/>
          </a:xfrm>
          <a:prstGeom prst="rect">
            <a:avLst/>
          </a:prstGeom>
          <a:noFill/>
        </p:spPr>
        <p:txBody>
          <a:bodyPr wrap="square" rtlCol="0">
            <a:spAutoFit/>
          </a:bodyPr>
          <a:lstStyle/>
          <a:p>
            <a:pPr>
              <a:spcBef>
                <a:spcPts val="600"/>
              </a:spcBef>
              <a:spcAft>
                <a:spcPts val="1200"/>
              </a:spcAft>
            </a:pPr>
            <a:r>
              <a:rPr lang="en-US" sz="2200" b="1" dirty="0" smtClean="0"/>
              <a:t>Oath:</a:t>
            </a:r>
            <a:r>
              <a:rPr lang="en-US" sz="2200" dirty="0" smtClean="0"/>
              <a:t>		Solemn, spoken pledge to a Supreme Being</a:t>
            </a:r>
          </a:p>
          <a:p>
            <a:pPr>
              <a:spcBef>
                <a:spcPts val="600"/>
              </a:spcBef>
              <a:spcAft>
                <a:spcPts val="1200"/>
              </a:spcAft>
            </a:pPr>
            <a:r>
              <a:rPr lang="en-US" sz="2200" b="1" dirty="0" smtClean="0"/>
              <a:t>Affirmation:</a:t>
            </a:r>
            <a:r>
              <a:rPr lang="en-US" sz="2200" dirty="0" smtClean="0"/>
              <a:t>	</a:t>
            </a:r>
            <a:r>
              <a:rPr lang="en-US" sz="2200" dirty="0"/>
              <a:t>S</a:t>
            </a:r>
            <a:r>
              <a:rPr lang="en-US" sz="2200" dirty="0" smtClean="0"/>
              <a:t>olemn spoken pledge on one’s own honor</a:t>
            </a:r>
          </a:p>
          <a:p>
            <a:pPr>
              <a:spcBef>
                <a:spcPts val="600"/>
              </a:spcBef>
              <a:spcAft>
                <a:spcPts val="1200"/>
              </a:spcAft>
            </a:pPr>
            <a:r>
              <a:rPr lang="en-US" sz="2200" b="1" dirty="0" smtClean="0"/>
              <a:t>Affiant:</a:t>
            </a:r>
            <a:r>
              <a:rPr lang="en-US" sz="2200" dirty="0" smtClean="0"/>
              <a:t>		Signer of an affidavit (document to be sworn to)	</a:t>
            </a:r>
          </a:p>
          <a:p>
            <a:pPr>
              <a:spcBef>
                <a:spcPts val="600"/>
              </a:spcBef>
              <a:spcAft>
                <a:spcPts val="1200"/>
              </a:spcAft>
            </a:pPr>
            <a:r>
              <a:rPr lang="en-US" sz="2200" b="1" dirty="0" smtClean="0"/>
              <a:t>Affirmant:</a:t>
            </a:r>
            <a:r>
              <a:rPr lang="en-US" sz="2200" dirty="0" smtClean="0"/>
              <a:t>	One who makes an affirmation</a:t>
            </a:r>
          </a:p>
          <a:p>
            <a:pPr>
              <a:spcBef>
                <a:spcPts val="600"/>
              </a:spcBef>
              <a:spcAft>
                <a:spcPts val="1200"/>
              </a:spcAft>
            </a:pPr>
            <a:r>
              <a:rPr lang="en-US" sz="2200" b="1" dirty="0" smtClean="0"/>
              <a:t>Deponent:</a:t>
            </a:r>
            <a:r>
              <a:rPr lang="en-US" sz="2200" dirty="0" smtClean="0"/>
              <a:t>	A person, who under oath or affirmation, gives 				testimony for legal proceedings</a:t>
            </a:r>
          </a:p>
          <a:p>
            <a:pPr>
              <a:spcBef>
                <a:spcPts val="600"/>
              </a:spcBef>
              <a:spcAft>
                <a:spcPts val="1200"/>
              </a:spcAft>
            </a:pPr>
            <a:r>
              <a:rPr lang="en-US" sz="2200" b="1" dirty="0" smtClean="0"/>
              <a:t>Affirm/Depose/Swear:</a:t>
            </a:r>
            <a:r>
              <a:rPr lang="en-US" sz="2200" dirty="0" smtClean="0"/>
              <a:t> To declare under penalty of perjury</a:t>
            </a:r>
          </a:p>
          <a:p>
            <a:pPr>
              <a:spcBef>
                <a:spcPts val="600"/>
              </a:spcBef>
              <a:spcAft>
                <a:spcPts val="1200"/>
              </a:spcAft>
            </a:pPr>
            <a:r>
              <a:rPr lang="en-US" sz="2200" dirty="0"/>
              <a:t>	</a:t>
            </a:r>
            <a:r>
              <a:rPr lang="en-US" sz="2200" dirty="0" smtClean="0"/>
              <a:t>	</a:t>
            </a:r>
            <a:endParaRPr lang="en-US" sz="2200" dirty="0"/>
          </a:p>
        </p:txBody>
      </p:sp>
    </p:spTree>
    <p:extLst>
      <p:ext uri="{BB962C8B-B14F-4D97-AF65-F5344CB8AC3E}">
        <p14:creationId xmlns:p14="http://schemas.microsoft.com/office/powerpoint/2010/main" val="165107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Notary’s Responsibility</a:t>
            </a:r>
            <a:endParaRPr lang="en-US" dirty="0"/>
          </a:p>
        </p:txBody>
      </p:sp>
      <p:sp>
        <p:nvSpPr>
          <p:cNvPr id="3" name="Content Placeholder 2"/>
          <p:cNvSpPr>
            <a:spLocks noGrp="1"/>
          </p:cNvSpPr>
          <p:nvPr>
            <p:ph idx="1"/>
          </p:nvPr>
        </p:nvSpPr>
        <p:spPr>
          <a:xfrm>
            <a:off x="914400" y="1600200"/>
            <a:ext cx="7010400" cy="3810000"/>
          </a:xfrm>
        </p:spPr>
        <p:txBody>
          <a:bodyPr/>
          <a:lstStyle/>
          <a:p>
            <a:r>
              <a:rPr lang="en-US" dirty="0" smtClean="0"/>
              <a:t>Require personal </a:t>
            </a:r>
            <a:r>
              <a:rPr lang="en-US" dirty="0"/>
              <a:t>a</a:t>
            </a:r>
            <a:r>
              <a:rPr lang="en-US" dirty="0" smtClean="0"/>
              <a:t>ppearance</a:t>
            </a:r>
          </a:p>
          <a:p>
            <a:r>
              <a:rPr lang="en-US" dirty="0" smtClean="0"/>
              <a:t>Administer an oath or affirmation</a:t>
            </a:r>
          </a:p>
          <a:p>
            <a:pPr lvl="1"/>
            <a:r>
              <a:rPr lang="en-US" dirty="0" smtClean="0"/>
              <a:t>Spoken Oaths</a:t>
            </a:r>
          </a:p>
          <a:p>
            <a:pPr lvl="1"/>
            <a:r>
              <a:rPr lang="en-US" dirty="0" smtClean="0"/>
              <a:t>Written Oaths</a:t>
            </a:r>
            <a:endParaRPr lang="en-US" dirty="0"/>
          </a:p>
        </p:txBody>
      </p:sp>
    </p:spTree>
    <p:extLst>
      <p:ext uri="{BB962C8B-B14F-4D97-AF65-F5344CB8AC3E}">
        <p14:creationId xmlns:p14="http://schemas.microsoft.com/office/powerpoint/2010/main" val="156879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of Spoken Oaths</a:t>
            </a:r>
            <a:endParaRPr lang="en-US" dirty="0"/>
          </a:p>
        </p:txBody>
      </p:sp>
      <p:sp>
        <p:nvSpPr>
          <p:cNvPr id="3" name="Content Placeholder 2"/>
          <p:cNvSpPr>
            <a:spLocks noGrp="1"/>
          </p:cNvSpPr>
          <p:nvPr>
            <p:ph idx="1"/>
          </p:nvPr>
        </p:nvSpPr>
        <p:spPr>
          <a:xfrm>
            <a:off x="838200" y="1600201"/>
            <a:ext cx="7848600" cy="838199"/>
          </a:xfrm>
        </p:spPr>
        <p:txBody>
          <a:bodyPr/>
          <a:lstStyle/>
          <a:p>
            <a:r>
              <a:rPr lang="en-US" sz="2400" dirty="0" smtClean="0">
                <a:latin typeface="Calibri" pitchFamily="34" charset="0"/>
                <a:cs typeface="Calibri" pitchFamily="34" charset="0"/>
              </a:rPr>
              <a:t>“Do you swear to tell the truth, the whole truth and nothing but the truth?”  [So help you God]”?</a:t>
            </a:r>
            <a:endParaRPr lang="en-US" sz="2400" dirty="0">
              <a:latin typeface="Calibri" pitchFamily="34" charset="0"/>
              <a:cs typeface="Calibri" pitchFamily="34" charset="0"/>
            </a:endParaRPr>
          </a:p>
        </p:txBody>
      </p:sp>
      <p:sp>
        <p:nvSpPr>
          <p:cNvPr id="4" name="TextBox 3"/>
          <p:cNvSpPr txBox="1"/>
          <p:nvPr/>
        </p:nvSpPr>
        <p:spPr>
          <a:xfrm>
            <a:off x="838200" y="2877741"/>
            <a:ext cx="7848600" cy="1846659"/>
          </a:xfrm>
          <a:prstGeom prst="rect">
            <a:avLst/>
          </a:prstGeom>
          <a:noFill/>
        </p:spPr>
        <p:txBody>
          <a:bodyPr wrap="square" rtlCol="0">
            <a:spAutoFit/>
          </a:bodyPr>
          <a:lstStyle/>
          <a:p>
            <a:pPr marL="285750" indent="-285750">
              <a:buFont typeface="Arial" pitchFamily="34" charset="0"/>
              <a:buChar char="•"/>
            </a:pPr>
            <a:r>
              <a:rPr lang="en-US" sz="2400" dirty="0" smtClean="0"/>
              <a:t>“I</a:t>
            </a:r>
            <a:r>
              <a:rPr lang="en-US" sz="2400" dirty="0"/>
              <a:t>, ______ do solemnly swear (or affirm) that I will faithfully, impartially and justly perform all the duties of the office of _____ to the best of my ability.” </a:t>
            </a:r>
          </a:p>
          <a:p>
            <a:pPr>
              <a:tabLst>
                <a:tab pos="287338" algn="l"/>
              </a:tabLst>
            </a:pPr>
            <a:r>
              <a:rPr lang="en-US" sz="2400" dirty="0"/>
              <a:t> </a:t>
            </a:r>
            <a:r>
              <a:rPr lang="en-US" sz="2400" dirty="0" smtClean="0"/>
              <a:t>   [“</a:t>
            </a:r>
            <a:r>
              <a:rPr lang="en-US" sz="2400" dirty="0"/>
              <a:t>So help me God</a:t>
            </a:r>
            <a:r>
              <a:rPr lang="en-US" sz="2400" dirty="0" smtClean="0"/>
              <a:t>.”]</a:t>
            </a:r>
            <a:endParaRPr lang="en-US" sz="2400" dirty="0"/>
          </a:p>
          <a:p>
            <a:endParaRPr lang="en-US" dirty="0"/>
          </a:p>
        </p:txBody>
      </p:sp>
    </p:spTree>
    <p:extLst>
      <p:ext uri="{BB962C8B-B14F-4D97-AF65-F5344CB8AC3E}">
        <p14:creationId xmlns:p14="http://schemas.microsoft.com/office/powerpoint/2010/main" val="307128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Ceremony of Oaths </a:t>
            </a:r>
            <a:br>
              <a:rPr lang="en-US" dirty="0" smtClean="0"/>
            </a:br>
            <a:r>
              <a:rPr lang="en-US" dirty="0" smtClean="0"/>
              <a:t>and Affirmations</a:t>
            </a:r>
            <a:endParaRPr lang="en-US" dirty="0"/>
          </a:p>
        </p:txBody>
      </p:sp>
      <p:sp>
        <p:nvSpPr>
          <p:cNvPr id="3" name="Content Placeholder 2"/>
          <p:cNvSpPr>
            <a:spLocks noGrp="1"/>
          </p:cNvSpPr>
          <p:nvPr>
            <p:ph idx="1"/>
          </p:nvPr>
        </p:nvSpPr>
        <p:spPr>
          <a:xfrm>
            <a:off x="838200" y="2092791"/>
            <a:ext cx="4800600" cy="1869609"/>
          </a:xfrm>
        </p:spPr>
        <p:txBody>
          <a:bodyPr/>
          <a:lstStyle/>
          <a:p>
            <a:r>
              <a:rPr lang="en-US" sz="2400" dirty="0" smtClean="0"/>
              <a:t>Raising of the right hand</a:t>
            </a:r>
          </a:p>
          <a:p>
            <a:r>
              <a:rPr lang="en-US" sz="2400" dirty="0" smtClean="0"/>
              <a:t>Standing</a:t>
            </a:r>
          </a:p>
          <a:p>
            <a:r>
              <a:rPr lang="en-US" sz="2400" dirty="0" smtClean="0"/>
              <a:t>Verbal response</a:t>
            </a:r>
            <a:endParaRPr lang="en-US" sz="2400" dirty="0"/>
          </a:p>
        </p:txBody>
      </p:sp>
      <p:pic>
        <p:nvPicPr>
          <p:cNvPr id="1026" name="Picture 2" descr="http://agforensics.com/testimon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286000"/>
            <a:ext cx="2438400" cy="16410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697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Written Oaths and Affirmations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2057400"/>
            <a:ext cx="3581400" cy="2387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558970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of a Written Oath</a:t>
            </a:r>
            <a:endParaRPr lang="en-US" dirty="0"/>
          </a:p>
        </p:txBody>
      </p:sp>
      <p:sp>
        <p:nvSpPr>
          <p:cNvPr id="4" name="TextBox 3"/>
          <p:cNvSpPr txBox="1"/>
          <p:nvPr/>
        </p:nvSpPr>
        <p:spPr>
          <a:xfrm>
            <a:off x="2286000" y="1828800"/>
            <a:ext cx="5791200" cy="3477875"/>
          </a:xfrm>
          <a:prstGeom prst="rect">
            <a:avLst/>
          </a:prstGeom>
          <a:solidFill>
            <a:schemeClr val="bg1"/>
          </a:solidFill>
          <a:ln>
            <a:solidFill>
              <a:schemeClr val="tx2">
                <a:lumMod val="50000"/>
              </a:schemeClr>
            </a:solidFill>
          </a:ln>
        </p:spPr>
        <p:txBody>
          <a:bodyPr wrap="square" rtlCol="0">
            <a:spAutoFit/>
          </a:bodyPr>
          <a:lstStyle/>
          <a:p>
            <a:r>
              <a:rPr lang="en-US" sz="1200" dirty="0"/>
              <a:t>State of Illinois</a:t>
            </a:r>
            <a:br>
              <a:rPr lang="en-US" sz="1200" dirty="0"/>
            </a:br>
            <a:r>
              <a:rPr lang="en-US" sz="1200" dirty="0"/>
              <a:t>County of </a:t>
            </a:r>
            <a:r>
              <a:rPr lang="en-US" sz="1200" dirty="0" smtClean="0"/>
              <a:t>________________</a:t>
            </a:r>
          </a:p>
          <a:p>
            <a:endParaRPr lang="en-US" sz="1200" dirty="0"/>
          </a:p>
          <a:p>
            <a:pPr>
              <a:spcBef>
                <a:spcPts val="600"/>
              </a:spcBef>
              <a:spcAft>
                <a:spcPts val="600"/>
              </a:spcAft>
            </a:pPr>
            <a:r>
              <a:rPr lang="en-US" sz="1200" dirty="0"/>
              <a:t>On this the </a:t>
            </a:r>
            <a:r>
              <a:rPr lang="en-US" sz="1200" dirty="0" smtClean="0"/>
              <a:t>_______ </a:t>
            </a:r>
            <a:r>
              <a:rPr lang="en-US" sz="1200" dirty="0"/>
              <a:t>day of </a:t>
            </a:r>
            <a:r>
              <a:rPr lang="en-US" sz="1200" dirty="0" smtClean="0"/>
              <a:t>______________________, </a:t>
            </a:r>
            <a:r>
              <a:rPr lang="en-US" sz="1200" dirty="0"/>
              <a:t>_______, I, (name of affiant) </a:t>
            </a:r>
            <a:r>
              <a:rPr lang="en-US" sz="1200" dirty="0" smtClean="0"/>
              <a:t>___________________________________ </a:t>
            </a:r>
            <a:r>
              <a:rPr lang="en-US" sz="1200" dirty="0"/>
              <a:t>do solemnly swear that the statements contained in this affidavit are true to the best of my knowledge and belief.</a:t>
            </a:r>
          </a:p>
          <a:p>
            <a:pPr>
              <a:spcBef>
                <a:spcPts val="600"/>
              </a:spcBef>
              <a:spcAft>
                <a:spcPts val="600"/>
              </a:spcAft>
            </a:pPr>
            <a:r>
              <a:rPr lang="en-US" sz="1200" dirty="0" smtClean="0"/>
              <a:t>_____________________________________________________</a:t>
            </a:r>
            <a:r>
              <a:rPr lang="en-US" sz="1200" dirty="0"/>
              <a:t>Affiant </a:t>
            </a:r>
            <a:r>
              <a:rPr lang="en-US" sz="1200" dirty="0" smtClean="0"/>
              <a:t>Signature</a:t>
            </a:r>
          </a:p>
          <a:p>
            <a:pPr>
              <a:spcBef>
                <a:spcPts val="600"/>
              </a:spcBef>
              <a:spcAft>
                <a:spcPts val="600"/>
              </a:spcAft>
            </a:pPr>
            <a:endParaRPr lang="en-US" sz="1200" dirty="0"/>
          </a:p>
          <a:p>
            <a:pPr>
              <a:spcBef>
                <a:spcPts val="600"/>
              </a:spcBef>
              <a:spcAft>
                <a:spcPts val="600"/>
              </a:spcAft>
            </a:pPr>
            <a:r>
              <a:rPr lang="en-US" sz="1200" dirty="0"/>
              <a:t>Witness my hand and seal, </a:t>
            </a:r>
            <a:r>
              <a:rPr lang="en-US" sz="1200" dirty="0" smtClean="0"/>
              <a:t>________________, </a:t>
            </a:r>
            <a:r>
              <a:rPr lang="en-US" sz="1200" dirty="0"/>
              <a:t>Notary Public of the State of Illinois, Commission Expires: </a:t>
            </a:r>
            <a:r>
              <a:rPr lang="en-US" sz="1200" dirty="0" smtClean="0"/>
              <a:t>________________________</a:t>
            </a:r>
          </a:p>
          <a:p>
            <a:endParaRPr lang="en-US" sz="1200" dirty="0"/>
          </a:p>
          <a:p>
            <a:r>
              <a:rPr lang="en-US" sz="1200" dirty="0"/>
              <a:t>Signed___________________________________ Seal</a:t>
            </a:r>
            <a:r>
              <a:rPr lang="en-US" sz="1200" dirty="0" smtClean="0"/>
              <a:t>:</a:t>
            </a:r>
          </a:p>
          <a:p>
            <a:endParaRPr lang="en-US" sz="1200" dirty="0"/>
          </a:p>
          <a:p>
            <a:r>
              <a:rPr lang="en-US" sz="1200" dirty="0"/>
              <a:t>Date_________________________</a:t>
            </a:r>
          </a:p>
          <a:p>
            <a:endParaRPr lang="en-US" sz="1200" dirty="0"/>
          </a:p>
        </p:txBody>
      </p:sp>
      <p:sp>
        <p:nvSpPr>
          <p:cNvPr id="5" name="Pentagon 4"/>
          <p:cNvSpPr/>
          <p:nvPr/>
        </p:nvSpPr>
        <p:spPr>
          <a:xfrm>
            <a:off x="552450" y="2438400"/>
            <a:ext cx="1524000" cy="838200"/>
          </a:xfrm>
          <a:prstGeom prst="homePlate">
            <a:avLst/>
          </a:prstGeom>
          <a:solidFill>
            <a:schemeClr val="bg1"/>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lumMod val="50000"/>
                  </a:schemeClr>
                </a:solidFill>
              </a:rPr>
              <a:t>Signer’s Statement</a:t>
            </a:r>
            <a:endParaRPr lang="en-US" dirty="0">
              <a:solidFill>
                <a:schemeClr val="tx2">
                  <a:lumMod val="50000"/>
                </a:schemeClr>
              </a:solidFill>
            </a:endParaRPr>
          </a:p>
        </p:txBody>
      </p:sp>
    </p:spTree>
    <p:extLst>
      <p:ext uri="{BB962C8B-B14F-4D97-AF65-F5344CB8AC3E}">
        <p14:creationId xmlns:p14="http://schemas.microsoft.com/office/powerpoint/2010/main" val="22987687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7142</TotalTime>
  <Words>940</Words>
  <Application>Microsoft Office PowerPoint</Application>
  <PresentationFormat>On-screen Show (4:3)</PresentationFormat>
  <Paragraphs>150</Paragraphs>
  <Slides>20</Slides>
  <Notes>5</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Oaths and Affirmations</vt:lpstr>
      <vt:lpstr>Introduction</vt:lpstr>
      <vt:lpstr>Oaths and Affirmations</vt:lpstr>
      <vt:lpstr>Important Terms</vt:lpstr>
      <vt:lpstr>Notary’s Responsibility</vt:lpstr>
      <vt:lpstr>Sample of Spoken Oaths</vt:lpstr>
      <vt:lpstr>Ceremony of Oaths  and Affirmations</vt:lpstr>
      <vt:lpstr>Written Oaths and Affirmations</vt:lpstr>
      <vt:lpstr>Sample of a Written Oath</vt:lpstr>
      <vt:lpstr>Samples of Certificate Wording</vt:lpstr>
      <vt:lpstr>Samples of Certificate Wording</vt:lpstr>
      <vt:lpstr>Samples of Certificate Wording</vt:lpstr>
      <vt:lpstr>The Journal Record</vt:lpstr>
      <vt:lpstr>Summary</vt:lpstr>
      <vt:lpstr>Resources to Assist You</vt:lpstr>
      <vt:lpstr>Q &amp; A</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Instructor  Bi-weekly meeting</dc:title>
  <dc:creator>Patti Wulfestieg</dc:creator>
  <cp:lastModifiedBy>Patti Wulfestieg</cp:lastModifiedBy>
  <cp:revision>351</cp:revision>
  <cp:lastPrinted>2013-03-15T20:55:16Z</cp:lastPrinted>
  <dcterms:created xsi:type="dcterms:W3CDTF">2011-11-04T22:00:11Z</dcterms:created>
  <dcterms:modified xsi:type="dcterms:W3CDTF">2013-03-26T16:55:44Z</dcterms:modified>
</cp:coreProperties>
</file>