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handoutMasterIdLst>
    <p:handoutMasterId r:id="rId22"/>
  </p:handoutMasterIdLst>
  <p:sldIdLst>
    <p:sldId id="258" r:id="rId2"/>
    <p:sldId id="299" r:id="rId3"/>
    <p:sldId id="257" r:id="rId4"/>
    <p:sldId id="302" r:id="rId5"/>
    <p:sldId id="312" r:id="rId6"/>
    <p:sldId id="323" r:id="rId7"/>
    <p:sldId id="324" r:id="rId8"/>
    <p:sldId id="325" r:id="rId9"/>
    <p:sldId id="326" r:id="rId10"/>
    <p:sldId id="327" r:id="rId11"/>
    <p:sldId id="329" r:id="rId12"/>
    <p:sldId id="330" r:id="rId13"/>
    <p:sldId id="319" r:id="rId14"/>
    <p:sldId id="305" r:id="rId15"/>
    <p:sldId id="316" r:id="rId16"/>
    <p:sldId id="281" r:id="rId17"/>
    <p:sldId id="278" r:id="rId18"/>
    <p:sldId id="269" r:id="rId19"/>
    <p:sldId id="33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1017"/>
    <a:srgbClr val="92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05" autoAdjust="0"/>
  </p:normalViewPr>
  <p:slideViewPr>
    <p:cSldViewPr showGuides="1">
      <p:cViewPr>
        <p:scale>
          <a:sx n="81" d="100"/>
          <a:sy n="81" d="100"/>
        </p:scale>
        <p:origin x="-3248" y="-1288"/>
      </p:cViewPr>
      <p:guideLst>
        <p:guide orient="horz" pos="2160"/>
        <p:guide pos="3744"/>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A8B23-BF97-4D23-8299-EB24CA1000B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52A9839-B9A2-44C8-85E3-45FBE1CFB0FA}">
      <dgm:prSet custT="1"/>
      <dgm:spPr/>
      <dgm:t>
        <a:bodyPr/>
        <a:lstStyle/>
        <a:p>
          <a:pPr rtl="0"/>
          <a:r>
            <a:rPr lang="en-US" sz="3200" dirty="0" smtClean="0"/>
            <a:t>Journal thumbprint</a:t>
          </a:r>
          <a:endParaRPr lang="en-US" sz="3200" dirty="0"/>
        </a:p>
      </dgm:t>
    </dgm:pt>
    <dgm:pt modelId="{DE12E81F-CC1B-4B40-95F0-D267949A2ABE}" type="parTrans" cxnId="{DB03767B-E325-4685-8CE2-49CEB50FE4AB}">
      <dgm:prSet/>
      <dgm:spPr/>
      <dgm:t>
        <a:bodyPr/>
        <a:lstStyle/>
        <a:p>
          <a:endParaRPr lang="en-US"/>
        </a:p>
      </dgm:t>
    </dgm:pt>
    <dgm:pt modelId="{B5DBB673-E13D-4515-B0BE-9B0C1FE73E01}" type="sibTrans" cxnId="{DB03767B-E325-4685-8CE2-49CEB50FE4AB}">
      <dgm:prSet/>
      <dgm:spPr/>
      <dgm:t>
        <a:bodyPr/>
        <a:lstStyle/>
        <a:p>
          <a:endParaRPr lang="en-US"/>
        </a:p>
      </dgm:t>
    </dgm:pt>
    <dgm:pt modelId="{45166E37-E7B6-4D18-96A2-6B66C9F323D8}">
      <dgm:prSet custT="1"/>
      <dgm:spPr/>
      <dgm:t>
        <a:bodyPr/>
        <a:lstStyle/>
        <a:p>
          <a:pPr rtl="0"/>
          <a:r>
            <a:rPr lang="en-US" sz="3200" dirty="0" smtClean="0"/>
            <a:t>Proofs of execution by subscribing witness</a:t>
          </a:r>
          <a:endParaRPr lang="en-US" sz="3200" dirty="0"/>
        </a:p>
      </dgm:t>
    </dgm:pt>
    <dgm:pt modelId="{4477FC36-D304-46F0-BD0A-35A728C0D8E0}" type="parTrans" cxnId="{4FBDCEBD-7673-434C-8A12-4893F7955368}">
      <dgm:prSet/>
      <dgm:spPr/>
      <dgm:t>
        <a:bodyPr/>
        <a:lstStyle/>
        <a:p>
          <a:endParaRPr lang="en-US"/>
        </a:p>
      </dgm:t>
    </dgm:pt>
    <dgm:pt modelId="{ACEB2ADA-CD72-40F5-8E80-9E08214E7BA1}" type="sibTrans" cxnId="{4FBDCEBD-7673-434C-8A12-4893F7955368}">
      <dgm:prSet/>
      <dgm:spPr/>
      <dgm:t>
        <a:bodyPr/>
        <a:lstStyle/>
        <a:p>
          <a:endParaRPr lang="en-US"/>
        </a:p>
      </dgm:t>
    </dgm:pt>
    <dgm:pt modelId="{83F64AAA-7E43-4109-89C5-2288E7F60091}" type="pres">
      <dgm:prSet presAssocID="{71AA8B23-BF97-4D23-8299-EB24CA1000B3}" presName="linear" presStyleCnt="0">
        <dgm:presLayoutVars>
          <dgm:animLvl val="lvl"/>
          <dgm:resizeHandles val="exact"/>
        </dgm:presLayoutVars>
      </dgm:prSet>
      <dgm:spPr/>
      <dgm:t>
        <a:bodyPr/>
        <a:lstStyle/>
        <a:p>
          <a:endParaRPr lang="en-US"/>
        </a:p>
      </dgm:t>
    </dgm:pt>
    <dgm:pt modelId="{EB47680B-5037-4B3D-80DF-05295E936B6F}" type="pres">
      <dgm:prSet presAssocID="{B52A9839-B9A2-44C8-85E3-45FBE1CFB0FA}" presName="parentText" presStyleLbl="node1" presStyleIdx="0" presStyleCnt="2">
        <dgm:presLayoutVars>
          <dgm:chMax val="0"/>
          <dgm:bulletEnabled val="1"/>
        </dgm:presLayoutVars>
      </dgm:prSet>
      <dgm:spPr/>
      <dgm:t>
        <a:bodyPr/>
        <a:lstStyle/>
        <a:p>
          <a:endParaRPr lang="en-US"/>
        </a:p>
      </dgm:t>
    </dgm:pt>
    <dgm:pt modelId="{F9F92932-3701-4D39-9CE1-951813902797}" type="pres">
      <dgm:prSet presAssocID="{B5DBB673-E13D-4515-B0BE-9B0C1FE73E01}" presName="spacer" presStyleCnt="0"/>
      <dgm:spPr/>
      <dgm:t>
        <a:bodyPr/>
        <a:lstStyle/>
        <a:p>
          <a:endParaRPr lang="en-US"/>
        </a:p>
      </dgm:t>
    </dgm:pt>
    <dgm:pt modelId="{F3C98EC7-43B8-4D88-A922-535BBC8CBB32}" type="pres">
      <dgm:prSet presAssocID="{45166E37-E7B6-4D18-96A2-6B66C9F323D8}" presName="parentText" presStyleLbl="node1" presStyleIdx="1" presStyleCnt="2">
        <dgm:presLayoutVars>
          <dgm:chMax val="0"/>
          <dgm:bulletEnabled val="1"/>
        </dgm:presLayoutVars>
      </dgm:prSet>
      <dgm:spPr/>
      <dgm:t>
        <a:bodyPr/>
        <a:lstStyle/>
        <a:p>
          <a:endParaRPr lang="en-US"/>
        </a:p>
      </dgm:t>
    </dgm:pt>
  </dgm:ptLst>
  <dgm:cxnLst>
    <dgm:cxn modelId="{4FBDCEBD-7673-434C-8A12-4893F7955368}" srcId="{71AA8B23-BF97-4D23-8299-EB24CA1000B3}" destId="{45166E37-E7B6-4D18-96A2-6B66C9F323D8}" srcOrd="1" destOrd="0" parTransId="{4477FC36-D304-46F0-BD0A-35A728C0D8E0}" sibTransId="{ACEB2ADA-CD72-40F5-8E80-9E08214E7BA1}"/>
    <dgm:cxn modelId="{DB03767B-E325-4685-8CE2-49CEB50FE4AB}" srcId="{71AA8B23-BF97-4D23-8299-EB24CA1000B3}" destId="{B52A9839-B9A2-44C8-85E3-45FBE1CFB0FA}" srcOrd="0" destOrd="0" parTransId="{DE12E81F-CC1B-4B40-95F0-D267949A2ABE}" sibTransId="{B5DBB673-E13D-4515-B0BE-9B0C1FE73E01}"/>
    <dgm:cxn modelId="{E44F8539-1859-4BFC-96A7-08B7BB5150DE}" type="presOf" srcId="{45166E37-E7B6-4D18-96A2-6B66C9F323D8}" destId="{F3C98EC7-43B8-4D88-A922-535BBC8CBB32}" srcOrd="0" destOrd="0" presId="urn:microsoft.com/office/officeart/2005/8/layout/vList2"/>
    <dgm:cxn modelId="{BD63CE96-8A53-4A7B-91DC-D13D8DDE3D5B}" type="presOf" srcId="{B52A9839-B9A2-44C8-85E3-45FBE1CFB0FA}" destId="{EB47680B-5037-4B3D-80DF-05295E936B6F}" srcOrd="0" destOrd="0" presId="urn:microsoft.com/office/officeart/2005/8/layout/vList2"/>
    <dgm:cxn modelId="{CE8B0BAF-747B-456F-BA49-AC6C57E6C1FB}" type="presOf" srcId="{71AA8B23-BF97-4D23-8299-EB24CA1000B3}" destId="{83F64AAA-7E43-4109-89C5-2288E7F60091}" srcOrd="0" destOrd="0" presId="urn:microsoft.com/office/officeart/2005/8/layout/vList2"/>
    <dgm:cxn modelId="{950F017F-06BE-4412-9BAA-D65F41FCD254}" type="presParOf" srcId="{83F64AAA-7E43-4109-89C5-2288E7F60091}" destId="{EB47680B-5037-4B3D-80DF-05295E936B6F}" srcOrd="0" destOrd="0" presId="urn:microsoft.com/office/officeart/2005/8/layout/vList2"/>
    <dgm:cxn modelId="{0025D40F-BBCE-43B4-92EB-1A90C96F50A5}" type="presParOf" srcId="{83F64AAA-7E43-4109-89C5-2288E7F60091}" destId="{F9F92932-3701-4D39-9CE1-951813902797}" srcOrd="1" destOrd="0" presId="urn:microsoft.com/office/officeart/2005/8/layout/vList2"/>
    <dgm:cxn modelId="{43B2F8F8-2AA4-4424-B88E-F7E1D8C943C9}" type="presParOf" srcId="{83F64AAA-7E43-4109-89C5-2288E7F60091}" destId="{F3C98EC7-43B8-4D88-A922-535BBC8CBB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7680B-5037-4B3D-80DF-05295E936B6F}">
      <dsp:nvSpPr>
        <dsp:cNvPr id="0" name=""/>
        <dsp:cNvSpPr/>
      </dsp:nvSpPr>
      <dsp:spPr>
        <a:xfrm>
          <a:off x="0" y="683038"/>
          <a:ext cx="8527116" cy="1216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Journal thumbprint</a:t>
          </a:r>
          <a:endParaRPr lang="en-US" sz="3200" kern="1200" dirty="0"/>
        </a:p>
      </dsp:txBody>
      <dsp:txXfrm>
        <a:off x="59399" y="742437"/>
        <a:ext cx="8408318" cy="1098002"/>
      </dsp:txXfrm>
    </dsp:sp>
    <dsp:sp modelId="{F3C98EC7-43B8-4D88-A922-535BBC8CBB32}">
      <dsp:nvSpPr>
        <dsp:cNvPr id="0" name=""/>
        <dsp:cNvSpPr/>
      </dsp:nvSpPr>
      <dsp:spPr>
        <a:xfrm>
          <a:off x="0" y="2087039"/>
          <a:ext cx="8527116" cy="1216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Proofs of execution by subscribing witness</a:t>
          </a:r>
          <a:endParaRPr lang="en-US" sz="3200" kern="1200" dirty="0"/>
        </a:p>
      </dsp:txBody>
      <dsp:txXfrm>
        <a:off x="59399" y="2146438"/>
        <a:ext cx="8408318"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B25057F-0FC4-4676-B1C3-16D585CA0D86}" type="datetimeFigureOut">
              <a:rPr lang="en-US"/>
              <a:pPr>
                <a:defRPr/>
              </a:pPr>
              <a:t>2/28/14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4B60D23-036C-4C17-A386-E01B6FCE57BD}" type="slidenum">
              <a:rPr lang="en-US"/>
              <a:pPr>
                <a:defRPr/>
              </a:pPr>
              <a:t>‹#›</a:t>
            </a:fld>
            <a:endParaRPr lang="en-US" dirty="0"/>
          </a:p>
        </p:txBody>
      </p:sp>
    </p:spTree>
    <p:extLst>
      <p:ext uri="{BB962C8B-B14F-4D97-AF65-F5344CB8AC3E}">
        <p14:creationId xmlns:p14="http://schemas.microsoft.com/office/powerpoint/2010/main" val="192885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3C37D43-56CD-4434-8F04-777EA150822B}" type="datetimeFigureOut">
              <a:rPr lang="en-US"/>
              <a:pPr>
                <a:defRPr/>
              </a:pPr>
              <a:t>2/28/14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EA288F1-1897-4EB4-9ABA-EE3A577925A1}" type="slidenum">
              <a:rPr lang="en-US"/>
              <a:pPr>
                <a:defRPr/>
              </a:pPr>
              <a:t>‹#›</a:t>
            </a:fld>
            <a:endParaRPr lang="en-US" dirty="0"/>
          </a:p>
        </p:txBody>
      </p:sp>
    </p:spTree>
    <p:extLst>
      <p:ext uri="{BB962C8B-B14F-4D97-AF65-F5344CB8AC3E}">
        <p14:creationId xmlns:p14="http://schemas.microsoft.com/office/powerpoint/2010/main" val="36303840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Good morning everyone, I’m __________ and I want to welcome you to this special NNA Webinar event: Using Credible Witnesses. </a:t>
            </a:r>
          </a:p>
          <a:p>
            <a:pPr>
              <a:spcBef>
                <a:spcPct val="0"/>
              </a:spcBef>
            </a:pPr>
            <a:r>
              <a:rPr lang="en-US" dirty="0" smtClean="0"/>
              <a:t> </a:t>
            </a:r>
          </a:p>
          <a:p>
            <a:pPr>
              <a:spcBef>
                <a:spcPct val="0"/>
              </a:spcBef>
            </a:pPr>
            <a:r>
              <a:rPr lang="en-US" dirty="0" smtClean="0"/>
              <a:t>[The National Notary Association has been around for more than 50 years.  We are an association that strives to offer exceptional educational programs to Notaries all over the U.S.  As part of our core values, the NNA believes that compliance with your state’s laws, managing liability risks, and being a professional, provides the best protection for you, the notary, as well as your signer.  We are here to serve you.]</a:t>
            </a:r>
          </a:p>
          <a:p>
            <a:pPr>
              <a:spcBef>
                <a:spcPct val="0"/>
              </a:spcBef>
            </a:pPr>
            <a:endParaRPr lang="en-US" dirty="0" smtClean="0"/>
          </a:p>
          <a:p>
            <a:pPr>
              <a:spcBef>
                <a:spcPct val="0"/>
              </a:spcBef>
            </a:pPr>
            <a:r>
              <a:rPr lang="en-US" dirty="0" smtClean="0"/>
              <a:t>Today’s informational webinar on how to use credible witnesses is our way of thanking you for serving your public and providing you with the support you need. </a:t>
            </a:r>
          </a:p>
          <a:p>
            <a:pPr>
              <a:spcBef>
                <a:spcPct val="0"/>
              </a:spcBef>
            </a:pPr>
            <a:endParaRPr lang="en-US" dirty="0" smtClean="0"/>
          </a:p>
          <a:p>
            <a:pPr>
              <a:spcBef>
                <a:spcPct val="0"/>
              </a:spcBef>
            </a:pPr>
            <a:r>
              <a:rPr lang="en-US" dirty="0" smtClean="0"/>
              <a:t>The information presented today is not state specific. It is important that you review your state’s Notary Public laws to ensure these practices are applicable. However we will provide you with a strong foundation on which you can build your notary best practices.</a:t>
            </a:r>
          </a:p>
          <a:p>
            <a:pPr>
              <a:spcBef>
                <a:spcPct val="0"/>
              </a:spcBef>
            </a:pPr>
            <a:endParaRPr lang="en-US" dirty="0" smtClean="0"/>
          </a:p>
          <a:p>
            <a:pPr>
              <a:spcBef>
                <a:spcPct val="0"/>
              </a:spcBef>
            </a:pPr>
            <a:r>
              <a:rPr lang="en-US" dirty="0" smtClean="0"/>
              <a:t>So let’s get started.</a:t>
            </a:r>
          </a:p>
          <a:p>
            <a:pPr>
              <a:spcBef>
                <a:spcPct val="0"/>
              </a:spcBef>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8EBC162-8C35-4B4B-AFDA-9288CCD4504D}"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I’m going to introduce Luis Villaneda, he will answer your questions, and provide you with the email address and phone number for further information.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2F304B-21A7-4C3D-9BAD-5A4DF6F0B4A3}" type="slidenum">
              <a:rPr lang="en-US"/>
              <a:pPr fontAlgn="base">
                <a:spcBef>
                  <a:spcPct val="0"/>
                </a:spcBef>
                <a:spcAft>
                  <a:spcPct val="0"/>
                </a:spcAft>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Being a member of the National Notary Association is one of the best decisions you could make.  We offer services that will help you in your Notary career.  Here are just a few…</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72F9AE2-4F1A-4391-BD1E-EFE5C0AC1C6B}" type="slidenum">
              <a:rPr lang="en-US"/>
              <a:pPr fontAlgn="base">
                <a:spcBef>
                  <a:spcPct val="0"/>
                </a:spcBef>
                <a:spcAft>
                  <a:spcPct val="0"/>
                </a:spcAft>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Connect with other NNA members, stay informed on special events, and learn about recent notary laws and notary best practices.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EBEBDB7-ED44-45F2-AECD-B78251EB289D}" type="slidenum">
              <a:rPr lang="en-US"/>
              <a:pPr fontAlgn="base">
                <a:spcBef>
                  <a:spcPct val="0"/>
                </a:spcBef>
                <a:spcAft>
                  <a:spcPct val="0"/>
                </a:spcAft>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I’m going to introduce Luis Villaneda, he will answer your questions, and provide you with the email address and phone number for further information.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2F304B-21A7-4C3D-9BAD-5A4DF6F0B4A3}" type="slidenum">
              <a:rPr lang="en-US"/>
              <a:pPr fontAlgn="base">
                <a:spcBef>
                  <a:spcPct val="0"/>
                </a:spcBef>
                <a:spcAft>
                  <a:spcPct val="0"/>
                </a:spcAft>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The most commonly asked questions in regard to using credible witnesses are…</a:t>
            </a:r>
          </a:p>
          <a:p>
            <a:pPr>
              <a:spcBef>
                <a:spcPct val="0"/>
              </a:spcBef>
            </a:pPr>
            <a:endParaRPr lang="en-US" dirty="0" smtClean="0"/>
          </a:p>
          <a:p>
            <a:pPr>
              <a:spcBef>
                <a:spcPct val="0"/>
              </a:spcBef>
            </a:pPr>
            <a:r>
              <a:rPr lang="en-US" dirty="0" smtClean="0"/>
              <a:t>When do I use a credible witness?</a:t>
            </a:r>
          </a:p>
          <a:p>
            <a:pPr>
              <a:spcBef>
                <a:spcPct val="0"/>
              </a:spcBef>
            </a:pPr>
            <a:r>
              <a:rPr lang="en-US" dirty="0" smtClean="0"/>
              <a:t>How do I use a credible witness?</a:t>
            </a:r>
          </a:p>
          <a:p>
            <a:pPr>
              <a:spcBef>
                <a:spcPct val="0"/>
              </a:spcBef>
            </a:pPr>
            <a:endParaRPr lang="en-US" dirty="0" smtClean="0"/>
          </a:p>
          <a:p>
            <a:pPr>
              <a:spcBef>
                <a:spcPct val="0"/>
              </a:spcBef>
            </a:pPr>
            <a:r>
              <a:rPr lang="en-US" dirty="0" smtClean="0"/>
              <a:t>Those questions will be answered today.</a:t>
            </a:r>
          </a:p>
          <a:p>
            <a:pPr>
              <a:spcBef>
                <a:spcPct val="0"/>
              </a:spcBef>
            </a:pPr>
            <a:endParaRPr 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65F8750-FC12-4746-825F-FA81A7681703}" type="slidenum">
              <a:rPr lang="en-US"/>
              <a:pPr fontAlgn="base">
                <a:spcBef>
                  <a:spcPct val="0"/>
                </a:spcBef>
                <a:spcAft>
                  <a:spcPct val="0"/>
                </a:spcAft>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The most commonly asked questions in regard to using credible witnesses are…</a:t>
            </a:r>
          </a:p>
          <a:p>
            <a:pPr>
              <a:spcBef>
                <a:spcPct val="0"/>
              </a:spcBef>
            </a:pPr>
            <a:endParaRPr lang="en-US" dirty="0" smtClean="0"/>
          </a:p>
          <a:p>
            <a:pPr>
              <a:spcBef>
                <a:spcPct val="0"/>
              </a:spcBef>
            </a:pPr>
            <a:r>
              <a:rPr lang="en-US" dirty="0" smtClean="0"/>
              <a:t>When do I use a credible witness?</a:t>
            </a:r>
          </a:p>
          <a:p>
            <a:pPr>
              <a:spcBef>
                <a:spcPct val="0"/>
              </a:spcBef>
            </a:pPr>
            <a:r>
              <a:rPr lang="en-US" dirty="0" smtClean="0"/>
              <a:t>How do I use a credible witness?</a:t>
            </a:r>
          </a:p>
          <a:p>
            <a:pPr>
              <a:spcBef>
                <a:spcPct val="0"/>
              </a:spcBef>
            </a:pPr>
            <a:endParaRPr lang="en-US" dirty="0" smtClean="0"/>
          </a:p>
          <a:p>
            <a:pPr>
              <a:spcBef>
                <a:spcPct val="0"/>
              </a:spcBef>
            </a:pPr>
            <a:r>
              <a:rPr lang="en-US" dirty="0" smtClean="0"/>
              <a:t>Those questions will be answered today.</a:t>
            </a:r>
          </a:p>
          <a:p>
            <a:pPr>
              <a:spcBef>
                <a:spcPct val="0"/>
              </a:spcBef>
            </a:pPr>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B40545E-4293-47BD-8877-9E57CAED075C}" type="slidenum">
              <a:rPr lang="en-US"/>
              <a:pPr fontAlgn="base">
                <a:spcBef>
                  <a:spcPct val="0"/>
                </a:spcBef>
                <a:spcAft>
                  <a:spcPct val="0"/>
                </a:spcAft>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Using credible witnesses is a method of identification that has been in practice for centuries.  So let’s take a step back into history. Many states had to enact codes to regulate how Notaries identify a signer because there were no cars, no driver’s licenses, and no standardized identification documents. </a:t>
            </a:r>
          </a:p>
          <a:p>
            <a:pPr>
              <a:spcBef>
                <a:spcPct val="0"/>
              </a:spcBef>
            </a:pPr>
            <a:endParaRPr lang="en-US" dirty="0" smtClean="0"/>
          </a:p>
          <a:p>
            <a:pPr>
              <a:spcBef>
                <a:spcPct val="0"/>
              </a:spcBef>
            </a:pPr>
            <a:r>
              <a:rPr lang="en-US" dirty="0" smtClean="0"/>
              <a:t>Also, people didn’t get around as much; they generally stayed within their local communities where people knew one another.  </a:t>
            </a:r>
          </a:p>
          <a:p>
            <a:pPr>
              <a:spcBef>
                <a:spcPct val="0"/>
              </a:spcBef>
            </a:pPr>
            <a:endParaRPr lang="en-US" dirty="0" smtClean="0"/>
          </a:p>
          <a:p>
            <a:pPr>
              <a:spcBef>
                <a:spcPct val="0"/>
              </a:spcBef>
            </a:pPr>
            <a:r>
              <a:rPr lang="en-US" dirty="0" smtClean="0"/>
              <a:t>The only way a Notary could identify a signer was by personally knowing the signer, or by using a credible identifying witness - a person known to the notary – that could vouch for the identity of that signer.  We will demonstrate this in just a few moments.</a:t>
            </a:r>
          </a:p>
          <a:p>
            <a:pPr>
              <a:spcBef>
                <a:spcPct val="0"/>
              </a:spcBef>
            </a:pPr>
            <a:endParaRPr lang="en-US" dirty="0" smtClean="0"/>
          </a:p>
          <a:p>
            <a:pPr>
              <a:spcBef>
                <a:spcPct val="0"/>
              </a:spcBef>
            </a:pPr>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26FBA0F-1CBE-412A-983A-EB869E83E5A4}" type="slidenum">
              <a:rPr lang="en-US"/>
              <a:pPr fontAlgn="base">
                <a:spcBef>
                  <a:spcPct val="0"/>
                </a:spcBef>
                <a:spcAft>
                  <a:spcPct val="0"/>
                </a:spcAft>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Using credible witnesses is a method of identification that has been in practice for centuries.  So let’s take a step back into history. Many states had to enact codes to regulate how Notaries identify a signer because there were no cars, no driver’s licenses, and no standardized identification documents. </a:t>
            </a:r>
          </a:p>
          <a:p>
            <a:pPr>
              <a:spcBef>
                <a:spcPct val="0"/>
              </a:spcBef>
            </a:pPr>
            <a:endParaRPr lang="en-US" dirty="0" smtClean="0"/>
          </a:p>
          <a:p>
            <a:pPr>
              <a:spcBef>
                <a:spcPct val="0"/>
              </a:spcBef>
            </a:pPr>
            <a:r>
              <a:rPr lang="en-US" dirty="0" smtClean="0"/>
              <a:t>Also, people didn’t get around as much; they generally stayed within their local communities where people knew one another.  </a:t>
            </a:r>
          </a:p>
          <a:p>
            <a:pPr>
              <a:spcBef>
                <a:spcPct val="0"/>
              </a:spcBef>
            </a:pPr>
            <a:endParaRPr lang="en-US" dirty="0" smtClean="0"/>
          </a:p>
          <a:p>
            <a:pPr>
              <a:spcBef>
                <a:spcPct val="0"/>
              </a:spcBef>
            </a:pPr>
            <a:r>
              <a:rPr lang="en-US" dirty="0" smtClean="0"/>
              <a:t>The only way a Notary could identify a signer was by personally knowing the signer, or by using a credible identifying witness - a person known to the notary – that could vouch for the identity of that signer.  We will demonstrate this in just a few moments.</a:t>
            </a:r>
          </a:p>
          <a:p>
            <a:pPr>
              <a:spcBef>
                <a:spcPct val="0"/>
              </a:spcBef>
            </a:pPr>
            <a:endParaRPr lang="en-US" dirty="0" smtClean="0"/>
          </a:p>
          <a:p>
            <a:pPr>
              <a:spcBef>
                <a:spcPct val="0"/>
              </a:spcBef>
            </a:pPr>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26FBA0F-1CBE-412A-983A-EB869E83E5A4}" type="slidenum">
              <a:rPr lang="en-US">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Using credible witnesses is a method of identification that has been in practice for centuries.  So let’s take a step back into history. Many states had to enact codes to regulate how Notaries identify a signer because there were no cars, no driver’s licenses, and no standardized identification documents. </a:t>
            </a:r>
          </a:p>
          <a:p>
            <a:pPr>
              <a:spcBef>
                <a:spcPct val="0"/>
              </a:spcBef>
            </a:pPr>
            <a:endParaRPr lang="en-US" dirty="0" smtClean="0"/>
          </a:p>
          <a:p>
            <a:pPr>
              <a:spcBef>
                <a:spcPct val="0"/>
              </a:spcBef>
            </a:pPr>
            <a:r>
              <a:rPr lang="en-US" dirty="0" smtClean="0"/>
              <a:t>Also, people didn’t get around as much; they generally stayed within their local communities where people knew one another.  </a:t>
            </a:r>
          </a:p>
          <a:p>
            <a:pPr>
              <a:spcBef>
                <a:spcPct val="0"/>
              </a:spcBef>
            </a:pPr>
            <a:endParaRPr lang="en-US" dirty="0" smtClean="0"/>
          </a:p>
          <a:p>
            <a:pPr>
              <a:spcBef>
                <a:spcPct val="0"/>
              </a:spcBef>
            </a:pPr>
            <a:r>
              <a:rPr lang="en-US" dirty="0" smtClean="0"/>
              <a:t>The only way a Notary could identify a signer was by personally knowing the signer, or by using a credible identifying witness - a person known to the notary – that could vouch for the identity of that signer.  We will demonstrate this in just a few moments.</a:t>
            </a:r>
          </a:p>
          <a:p>
            <a:pPr>
              <a:spcBef>
                <a:spcPct val="0"/>
              </a:spcBef>
            </a:pPr>
            <a:endParaRPr lang="en-US" dirty="0" smtClean="0"/>
          </a:p>
          <a:p>
            <a:pPr>
              <a:spcBef>
                <a:spcPct val="0"/>
              </a:spcBef>
            </a:pPr>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26FBA0F-1CBE-412A-983A-EB869E83E5A4}" type="slidenum">
              <a:rPr lang="en-US">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Using credible witnesses is a method of identification that has been in practice for centuries.  So let’s take a step back into history. Many states had to enact codes to regulate how Notaries identify a signer because there were no cars, no driver’s licenses, and no standardized identification documents. </a:t>
            </a:r>
          </a:p>
          <a:p>
            <a:pPr>
              <a:spcBef>
                <a:spcPct val="0"/>
              </a:spcBef>
            </a:pPr>
            <a:endParaRPr lang="en-US" dirty="0" smtClean="0"/>
          </a:p>
          <a:p>
            <a:pPr>
              <a:spcBef>
                <a:spcPct val="0"/>
              </a:spcBef>
            </a:pPr>
            <a:r>
              <a:rPr lang="en-US" dirty="0" smtClean="0"/>
              <a:t>Also, people didn’t get around as much; they generally stayed within their local communities where people knew one another.  </a:t>
            </a:r>
          </a:p>
          <a:p>
            <a:pPr>
              <a:spcBef>
                <a:spcPct val="0"/>
              </a:spcBef>
            </a:pPr>
            <a:endParaRPr lang="en-US" dirty="0" smtClean="0"/>
          </a:p>
          <a:p>
            <a:pPr>
              <a:spcBef>
                <a:spcPct val="0"/>
              </a:spcBef>
            </a:pPr>
            <a:r>
              <a:rPr lang="en-US" dirty="0" smtClean="0"/>
              <a:t>The only way a Notary could identify a signer was by personally knowing the signer, or by using a credible identifying witness - a person known to the notary – that could vouch for the identity of that signer.  We will demonstrate this in just a few moments.</a:t>
            </a:r>
          </a:p>
          <a:p>
            <a:pPr>
              <a:spcBef>
                <a:spcPct val="0"/>
              </a:spcBef>
            </a:pPr>
            <a:endParaRPr lang="en-US" dirty="0" smtClean="0"/>
          </a:p>
          <a:p>
            <a:pPr>
              <a:spcBef>
                <a:spcPct val="0"/>
              </a:spcBef>
            </a:pPr>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26FBA0F-1CBE-412A-983A-EB869E83E5A4}" type="slidenum">
              <a:rPr lang="en-US">
                <a:solidFill>
                  <a:prstClr val="black"/>
                </a:solidFill>
              </a:rPr>
              <a:pPr/>
              <a:t>13</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The most commonly asked questions in regard to using credible witnesses are…</a:t>
            </a:r>
          </a:p>
          <a:p>
            <a:pPr>
              <a:spcBef>
                <a:spcPct val="0"/>
              </a:spcBef>
            </a:pPr>
            <a:endParaRPr lang="en-US" dirty="0" smtClean="0"/>
          </a:p>
          <a:p>
            <a:pPr>
              <a:spcBef>
                <a:spcPct val="0"/>
              </a:spcBef>
            </a:pPr>
            <a:r>
              <a:rPr lang="en-US" dirty="0" smtClean="0"/>
              <a:t>When do I use a credible witness?</a:t>
            </a:r>
          </a:p>
          <a:p>
            <a:pPr>
              <a:spcBef>
                <a:spcPct val="0"/>
              </a:spcBef>
            </a:pPr>
            <a:r>
              <a:rPr lang="en-US" dirty="0" smtClean="0"/>
              <a:t>How do I use a credible witness?</a:t>
            </a:r>
          </a:p>
          <a:p>
            <a:pPr>
              <a:spcBef>
                <a:spcPct val="0"/>
              </a:spcBef>
            </a:pPr>
            <a:endParaRPr lang="en-US" dirty="0" smtClean="0"/>
          </a:p>
          <a:p>
            <a:pPr>
              <a:spcBef>
                <a:spcPct val="0"/>
              </a:spcBef>
            </a:pPr>
            <a:r>
              <a:rPr lang="en-US" dirty="0" smtClean="0"/>
              <a:t>Those questions will be answered today.</a:t>
            </a:r>
          </a:p>
          <a:p>
            <a:pPr>
              <a:spcBef>
                <a:spcPct val="0"/>
              </a:spcBef>
            </a:pPr>
            <a:endParaRPr 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65F8750-FC12-4746-825F-FA81A7681703}" type="slidenum">
              <a:rPr lang="en-US"/>
              <a:pPr fontAlgn="base">
                <a:spcBef>
                  <a:spcPct val="0"/>
                </a:spcBef>
                <a:spcAft>
                  <a:spcPct val="0"/>
                </a:spcAft>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Using credible witnesses is a method of identification that has been in practice for centuries.  So let’s take a step back into history. Many states had to enact codes to regulate how Notaries identify a signer because there were no cars, no driver’s licenses, and no standardized identification documents. </a:t>
            </a:r>
          </a:p>
          <a:p>
            <a:pPr>
              <a:spcBef>
                <a:spcPct val="0"/>
              </a:spcBef>
            </a:pPr>
            <a:endParaRPr lang="en-US" dirty="0" smtClean="0"/>
          </a:p>
          <a:p>
            <a:pPr>
              <a:spcBef>
                <a:spcPct val="0"/>
              </a:spcBef>
            </a:pPr>
            <a:r>
              <a:rPr lang="en-US" dirty="0" smtClean="0"/>
              <a:t>Also, people didn’t get around as much; they generally stayed within their local communities where people knew one another.  </a:t>
            </a:r>
          </a:p>
          <a:p>
            <a:pPr>
              <a:spcBef>
                <a:spcPct val="0"/>
              </a:spcBef>
            </a:pPr>
            <a:endParaRPr lang="en-US" dirty="0" smtClean="0"/>
          </a:p>
          <a:p>
            <a:pPr>
              <a:spcBef>
                <a:spcPct val="0"/>
              </a:spcBef>
            </a:pPr>
            <a:r>
              <a:rPr lang="en-US" dirty="0" smtClean="0"/>
              <a:t>The only way a Notary could identify a signer was by personally knowing the signer, or by using a credible identifying witness - a person known to the notary – that could vouch for the identity of that signer.  We will demonstrate this in just a few moments.</a:t>
            </a:r>
          </a:p>
          <a:p>
            <a:pPr>
              <a:spcBef>
                <a:spcPct val="0"/>
              </a:spcBef>
            </a:pPr>
            <a:endParaRPr lang="en-US" dirty="0" smtClean="0"/>
          </a:p>
          <a:p>
            <a:pPr>
              <a:spcBef>
                <a:spcPct val="0"/>
              </a:spcBef>
            </a:pPr>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26FBA0F-1CBE-412A-983A-EB869E83E5A4}" type="slidenum">
              <a:rPr lang="en-US">
                <a:solidFill>
                  <a:prstClr val="black"/>
                </a:solidFill>
              </a:rPr>
              <a:pPr/>
              <a:t>15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6764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2035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F016186-5F15-45BB-93EF-E3429D92F990}" type="datetimeFigureOut">
              <a:rPr lang="en-US"/>
              <a:pPr>
                <a:defRPr/>
              </a:pPr>
              <a:t>2/28/14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C74EEA-4795-4FF0-AB84-FBB8D6B8290B}" type="slidenum">
              <a:rPr lang="en-US"/>
              <a:pPr>
                <a:defRPr/>
              </a:pPr>
              <a:t>‹#›</a:t>
            </a:fld>
            <a:endParaRPr lang="en-US" dirty="0"/>
          </a:p>
        </p:txBody>
      </p:sp>
    </p:spTree>
    <p:extLst>
      <p:ext uri="{BB962C8B-B14F-4D97-AF65-F5344CB8AC3E}">
        <p14:creationId xmlns:p14="http://schemas.microsoft.com/office/powerpoint/2010/main" val="426780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C2F70C-E49F-4E79-8EEA-653B649BEC3B}" type="datetimeFigureOut">
              <a:rPr lang="en-US"/>
              <a:pPr>
                <a:defRPr/>
              </a:pPr>
              <a:t>2/28/14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FA53DC-687F-4F5F-849A-DF2AF6EC8A66}" type="slidenum">
              <a:rPr lang="en-US"/>
              <a:pPr>
                <a:defRPr/>
              </a:pPr>
              <a:t>‹#›</a:t>
            </a:fld>
            <a:endParaRPr lang="en-US" dirty="0"/>
          </a:p>
        </p:txBody>
      </p:sp>
    </p:spTree>
    <p:extLst>
      <p:ext uri="{BB962C8B-B14F-4D97-AF65-F5344CB8AC3E}">
        <p14:creationId xmlns:p14="http://schemas.microsoft.com/office/powerpoint/2010/main" val="429156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DDE531-B258-468B-9904-86B4D7A46EB7}" type="datetimeFigureOut">
              <a:rPr lang="en-US"/>
              <a:pPr>
                <a:defRPr/>
              </a:pPr>
              <a:t>2/28/14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42B0B8-C7FD-41AC-AC90-6FFDED111326}" type="slidenum">
              <a:rPr lang="en-US"/>
              <a:pPr>
                <a:defRPr/>
              </a:pPr>
              <a:t>‹#›</a:t>
            </a:fld>
            <a:endParaRPr lang="en-US" dirty="0"/>
          </a:p>
        </p:txBody>
      </p:sp>
    </p:spTree>
    <p:extLst>
      <p:ext uri="{BB962C8B-B14F-4D97-AF65-F5344CB8AC3E}">
        <p14:creationId xmlns:p14="http://schemas.microsoft.com/office/powerpoint/2010/main" val="76529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21849D-87B0-4FB5-8853-77AE1C5A7E8B}" type="datetimeFigureOut">
              <a:rPr lang="en-US"/>
              <a:pPr>
                <a:defRPr/>
              </a:pPr>
              <a:t>2/28/14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01FD60-4467-4717-8AAA-128DF3BCF402}" type="slidenum">
              <a:rPr lang="en-US"/>
              <a:pPr>
                <a:defRPr/>
              </a:pPr>
              <a:t>‹#›</a:t>
            </a:fld>
            <a:endParaRPr lang="en-US" dirty="0"/>
          </a:p>
        </p:txBody>
      </p:sp>
    </p:spTree>
    <p:extLst>
      <p:ext uri="{BB962C8B-B14F-4D97-AF65-F5344CB8AC3E}">
        <p14:creationId xmlns:p14="http://schemas.microsoft.com/office/powerpoint/2010/main" val="91327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143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92D198-AF38-41FA-A54B-705CA54B4383}" type="datetimeFigureOut">
              <a:rPr lang="en-US"/>
              <a:pPr>
                <a:defRPr/>
              </a:pPr>
              <a:t>2/28/14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D5279C-6D63-4679-BA73-47E4047115E2}" type="slidenum">
              <a:rPr lang="en-US"/>
              <a:pPr>
                <a:defRPr/>
              </a:pPr>
              <a:t>‹#›</a:t>
            </a:fld>
            <a:endParaRPr lang="en-US" dirty="0"/>
          </a:p>
        </p:txBody>
      </p:sp>
    </p:spTree>
    <p:extLst>
      <p:ext uri="{BB962C8B-B14F-4D97-AF65-F5344CB8AC3E}">
        <p14:creationId xmlns:p14="http://schemas.microsoft.com/office/powerpoint/2010/main" val="317987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366C87-C476-44D3-B1FB-7DB03EE33D78}" type="datetimeFigureOut">
              <a:rPr lang="en-US"/>
              <a:pPr>
                <a:defRPr/>
              </a:pPr>
              <a:t>2/28/14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54E604C-7A9D-4533-99A1-9AD3BAFE3DA2}" type="slidenum">
              <a:rPr lang="en-US"/>
              <a:pPr>
                <a:defRPr/>
              </a:pPr>
              <a:t>‹#›</a:t>
            </a:fld>
            <a:endParaRPr lang="en-US" dirty="0"/>
          </a:p>
        </p:txBody>
      </p:sp>
    </p:spTree>
    <p:extLst>
      <p:ext uri="{BB962C8B-B14F-4D97-AF65-F5344CB8AC3E}">
        <p14:creationId xmlns:p14="http://schemas.microsoft.com/office/powerpoint/2010/main" val="363624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0374" y="2174875"/>
            <a:ext cx="4037014" cy="2778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174875"/>
            <a:ext cx="4038600" cy="2778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3D37A7-8221-4AA3-BB7F-06E694251F8B}" type="datetimeFigureOut">
              <a:rPr lang="en-US"/>
              <a:pPr>
                <a:defRPr/>
              </a:pPr>
              <a:t>2/28/14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65449D4-E045-45C8-9E7A-FE7BC7BB2EE8}" type="slidenum">
              <a:rPr lang="en-US"/>
              <a:pPr>
                <a:defRPr/>
              </a:pPr>
              <a:t>‹#›</a:t>
            </a:fld>
            <a:endParaRPr lang="en-US" dirty="0"/>
          </a:p>
        </p:txBody>
      </p:sp>
    </p:spTree>
    <p:extLst>
      <p:ext uri="{BB962C8B-B14F-4D97-AF65-F5344CB8AC3E}">
        <p14:creationId xmlns:p14="http://schemas.microsoft.com/office/powerpoint/2010/main" val="372330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C7C7941-EAE5-4BB0-8BAF-DC3FF8DE2FE7}" type="datetimeFigureOut">
              <a:rPr lang="en-US"/>
              <a:pPr>
                <a:defRPr/>
              </a:pPr>
              <a:t>2/28/14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E9ADDF1-C91C-4040-90C0-11FE4FF2FE76}" type="slidenum">
              <a:rPr lang="en-US"/>
              <a:pPr>
                <a:defRPr/>
              </a:pPr>
              <a:t>‹#›</a:t>
            </a:fld>
            <a:endParaRPr lang="en-US" dirty="0"/>
          </a:p>
        </p:txBody>
      </p:sp>
    </p:spTree>
    <p:extLst>
      <p:ext uri="{BB962C8B-B14F-4D97-AF65-F5344CB8AC3E}">
        <p14:creationId xmlns:p14="http://schemas.microsoft.com/office/powerpoint/2010/main" val="422699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DF64FA-57D4-456C-8335-F6837C22C965}" type="datetimeFigureOut">
              <a:rPr lang="en-US"/>
              <a:pPr>
                <a:defRPr/>
              </a:pPr>
              <a:t>2/28/14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85386E3-6BA9-4727-BEE7-BA8BB6DE1698}" type="slidenum">
              <a:rPr lang="en-US"/>
              <a:pPr>
                <a:defRPr/>
              </a:pPr>
              <a:t>‹#›</a:t>
            </a:fld>
            <a:endParaRPr lang="en-US" dirty="0"/>
          </a:p>
        </p:txBody>
      </p:sp>
    </p:spTree>
    <p:extLst>
      <p:ext uri="{BB962C8B-B14F-4D97-AF65-F5344CB8AC3E}">
        <p14:creationId xmlns:p14="http://schemas.microsoft.com/office/powerpoint/2010/main" val="396970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4679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86DEC7-BB5C-4AED-BE34-54797742CF51}" type="datetimeFigureOut">
              <a:rPr lang="en-US"/>
              <a:pPr>
                <a:defRPr/>
              </a:pPr>
              <a:t>2/28/14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11A749-6AC9-470C-9599-AD6FD1C2B492}" type="slidenum">
              <a:rPr lang="en-US"/>
              <a:pPr>
                <a:defRPr/>
              </a:pPr>
              <a:t>‹#›</a:t>
            </a:fld>
            <a:endParaRPr lang="en-US" dirty="0"/>
          </a:p>
        </p:txBody>
      </p:sp>
    </p:spTree>
    <p:extLst>
      <p:ext uri="{BB962C8B-B14F-4D97-AF65-F5344CB8AC3E}">
        <p14:creationId xmlns:p14="http://schemas.microsoft.com/office/powerpoint/2010/main" val="79435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9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04800"/>
            <a:ext cx="5486400" cy="304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114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D74E0E-2CD6-4129-B2EA-BA1EFBAECBE3}" type="datetimeFigureOut">
              <a:rPr lang="en-US"/>
              <a:pPr>
                <a:defRPr/>
              </a:pPr>
              <a:t>2/28/14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EDE36D1-377A-4DD2-934D-6EDC1548E817}" type="slidenum">
              <a:rPr lang="en-US"/>
              <a:pPr>
                <a:defRPr/>
              </a:pPr>
              <a:t>‹#›</a:t>
            </a:fld>
            <a:endParaRPr lang="en-US" dirty="0"/>
          </a:p>
        </p:txBody>
      </p:sp>
    </p:spTree>
    <p:extLst>
      <p:ext uri="{BB962C8B-B14F-4D97-AF65-F5344CB8AC3E}">
        <p14:creationId xmlns:p14="http://schemas.microsoft.com/office/powerpoint/2010/main" val="30463634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327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50292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C236AED-7A9B-4ADA-A766-FC3315C74A10}" type="datetimeFigureOut">
              <a:rPr lang="en-US"/>
              <a:pPr>
                <a:defRPr/>
              </a:pPr>
              <a:t>2/28/14</a:t>
            </a:fld>
            <a:endParaRPr lang="en-US" dirty="0"/>
          </a:p>
        </p:txBody>
      </p:sp>
      <p:sp>
        <p:nvSpPr>
          <p:cNvPr id="5" name="Footer Placeholder 4"/>
          <p:cNvSpPr>
            <a:spLocks noGrp="1"/>
          </p:cNvSpPr>
          <p:nvPr>
            <p:ph type="ftr" sz="quarter" idx="3"/>
          </p:nvPr>
        </p:nvSpPr>
        <p:spPr>
          <a:xfrm>
            <a:off x="3124200" y="50292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50292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03B5E1C-E713-4170-84AC-7ABABAED7E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www.nationalnotary.org/Suppli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hyperlink" Target="mailto:hotline@nationalnotary.org" TargetMode="External"/><Relationship Id="rId4" Type="http://schemas.openxmlformats.org/officeDocument/2006/relationships/hyperlink" Target="http://www.nationalnotary.org/webinar-archives/index.html"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hyperlink" Target="mailto:hotline@nationalnotary.org" TargetMode="External"/><Relationship Id="rId4" Type="http://schemas.openxmlformats.org/officeDocument/2006/relationships/hyperlink" Target="http://www.nationalnotary.org/webinar-archives/index.html"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1470025"/>
          </a:xfrm>
          <a:effectLst>
            <a:outerShdw blurRad="50800" dist="38100" dir="2700000" algn="tl" rotWithShape="0">
              <a:prstClr val="black">
                <a:alpha val="40000"/>
              </a:prstClr>
            </a:outerShdw>
          </a:effectLst>
        </p:spPr>
        <p:txBody>
          <a:bodyPr rtlCol="0">
            <a:normAutofit fontScale="90000"/>
          </a:bodyPr>
          <a:lstStyle/>
          <a:p>
            <a:pPr fontAlgn="auto">
              <a:spcAft>
                <a:spcPts val="0"/>
              </a:spcAft>
              <a:defRPr/>
            </a:pPr>
            <a:r>
              <a:rPr lang="en-US" sz="4800" b="1" smtClean="0">
                <a:solidFill>
                  <a:srgbClr val="002060"/>
                </a:solidFill>
              </a:rPr>
              <a:t>California New-Law </a:t>
            </a:r>
            <a:r>
              <a:rPr lang="en-US" sz="4800" b="1" dirty="0" smtClean="0">
                <a:solidFill>
                  <a:srgbClr val="002060"/>
                </a:solidFill>
              </a:rPr>
              <a:t/>
            </a:r>
            <a:br>
              <a:rPr lang="en-US" sz="4800" b="1" dirty="0" smtClean="0">
                <a:solidFill>
                  <a:srgbClr val="002060"/>
                </a:solidFill>
              </a:rPr>
            </a:br>
            <a:r>
              <a:rPr lang="en-US" sz="4800" b="1" dirty="0" smtClean="0">
                <a:solidFill>
                  <a:srgbClr val="002060"/>
                </a:solidFill>
              </a:rPr>
              <a:t>Webinar</a:t>
            </a:r>
            <a:endParaRPr lang="en-US" sz="4800" b="1" dirty="0">
              <a:solidFill>
                <a:srgbClr val="002060"/>
              </a:solidFill>
            </a:endParaRPr>
          </a:p>
        </p:txBody>
      </p:sp>
      <p:sp>
        <p:nvSpPr>
          <p:cNvPr id="3" name="Subtitle 2"/>
          <p:cNvSpPr>
            <a:spLocks noGrp="1"/>
          </p:cNvSpPr>
          <p:nvPr>
            <p:ph type="subTitle" idx="1"/>
          </p:nvPr>
        </p:nvSpPr>
        <p:spPr>
          <a:xfrm>
            <a:off x="0" y="3886200"/>
            <a:ext cx="9144000" cy="1752600"/>
          </a:xfrm>
        </p:spPr>
        <p:txBody>
          <a:bodyPr rtlCol="0">
            <a:normAutofit/>
          </a:bodyPr>
          <a:lstStyle/>
          <a:p>
            <a:pPr fontAlgn="auto">
              <a:spcAft>
                <a:spcPts val="0"/>
              </a:spcAft>
              <a:buFont typeface="Arial" pitchFamily="34" charset="0"/>
              <a:buNone/>
              <a:defRPr/>
            </a:pPr>
            <a:r>
              <a:rPr lang="en-US" b="1" dirty="0" smtClean="0">
                <a:solidFill>
                  <a:schemeClr val="tx1"/>
                </a:solidFill>
              </a:rPr>
              <a:t>December 2012</a:t>
            </a:r>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Documents </a:t>
            </a:r>
            <a:br>
              <a:rPr lang="en-US" b="1" dirty="0" smtClean="0"/>
            </a:br>
            <a:r>
              <a:rPr lang="en-US" b="1" dirty="0" smtClean="0"/>
              <a:t>Affecting Real Property</a:t>
            </a:r>
            <a:endParaRPr lang="en-US" b="1" dirty="0"/>
          </a:p>
        </p:txBody>
      </p:sp>
      <p:sp>
        <p:nvSpPr>
          <p:cNvPr id="4" name="Content Placeholder 3"/>
          <p:cNvSpPr>
            <a:spLocks noGrp="1"/>
          </p:cNvSpPr>
          <p:nvPr>
            <p:ph idx="1"/>
          </p:nvPr>
        </p:nvSpPr>
        <p:spPr>
          <a:xfrm>
            <a:off x="457200" y="1752601"/>
            <a:ext cx="8229600" cy="3276599"/>
          </a:xfrm>
        </p:spPr>
        <p:txBody>
          <a:bodyPr/>
          <a:lstStyle/>
          <a:p>
            <a:r>
              <a:rPr lang="en-US" dirty="0" smtClean="0"/>
              <a:t>Wills that bestow property (in states that allow notarization of a will)</a:t>
            </a:r>
          </a:p>
          <a:p>
            <a:r>
              <a:rPr lang="en-US" dirty="0" smtClean="0"/>
              <a:t>Revocable or irrevocable trusts if funded by family home</a:t>
            </a:r>
          </a:p>
        </p:txBody>
      </p:sp>
    </p:spTree>
    <p:extLst>
      <p:ext uri="{BB962C8B-B14F-4D97-AF65-F5344CB8AC3E}">
        <p14:creationId xmlns:p14="http://schemas.microsoft.com/office/powerpoint/2010/main" val="275242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262888"/>
            <a:ext cx="2169471" cy="3461512"/>
          </a:xfrm>
        </p:spPr>
      </p:pic>
      <p:sp>
        <p:nvSpPr>
          <p:cNvPr id="2" name="TextBox 1"/>
          <p:cNvSpPr txBox="1"/>
          <p:nvPr/>
        </p:nvSpPr>
        <p:spPr>
          <a:xfrm>
            <a:off x="3276600" y="1600200"/>
            <a:ext cx="5715000" cy="3508653"/>
          </a:xfrm>
          <a:prstGeom prst="rect">
            <a:avLst/>
          </a:prstGeom>
          <a:noFill/>
        </p:spPr>
        <p:txBody>
          <a:bodyPr wrap="square" rtlCol="0">
            <a:spAutoFit/>
          </a:bodyPr>
          <a:lstStyle/>
          <a:p>
            <a:r>
              <a:rPr lang="en-US" sz="2400" dirty="0" smtClean="0">
                <a:latin typeface="+mn-lt"/>
                <a:cs typeface="+mn-cs"/>
              </a:rPr>
              <a:t>Includes information on the new law including how to identify a real estate document and a list of common </a:t>
            </a:r>
            <a:r>
              <a:rPr lang="en-US" sz="2400" dirty="0">
                <a:latin typeface="+mn-lt"/>
                <a:cs typeface="+mn-cs"/>
              </a:rPr>
              <a:t>real estate documents. </a:t>
            </a:r>
          </a:p>
          <a:p>
            <a:r>
              <a:rPr lang="en-US" sz="2000" dirty="0">
                <a:latin typeface="+mn-lt"/>
                <a:cs typeface="+mn-cs"/>
              </a:rPr>
              <a:t> </a:t>
            </a:r>
            <a:endParaRPr lang="en-US" sz="2000" dirty="0" smtClean="0">
              <a:latin typeface="+mn-lt"/>
              <a:cs typeface="+mn-cs"/>
            </a:endParaRPr>
          </a:p>
          <a:p>
            <a:endParaRPr lang="en-US" sz="2000" dirty="0">
              <a:latin typeface="+mn-lt"/>
              <a:cs typeface="+mn-cs"/>
            </a:endParaRPr>
          </a:p>
          <a:p>
            <a:endParaRPr lang="en-US" sz="2000" dirty="0">
              <a:latin typeface="+mn-lt"/>
              <a:cs typeface="+mn-cs"/>
            </a:endParaRPr>
          </a:p>
          <a:p>
            <a:r>
              <a:rPr lang="en-US" sz="2400" dirty="0" smtClean="0">
                <a:latin typeface="+mn-lt"/>
                <a:cs typeface="+mn-cs"/>
              </a:rPr>
              <a:t>To </a:t>
            </a:r>
            <a:r>
              <a:rPr lang="en-US" sz="2400" dirty="0">
                <a:latin typeface="+mn-lt"/>
                <a:cs typeface="+mn-cs"/>
              </a:rPr>
              <a:t>order please </a:t>
            </a:r>
            <a:r>
              <a:rPr lang="en-US" sz="2400" dirty="0" smtClean="0">
                <a:latin typeface="+mn-lt"/>
                <a:cs typeface="+mn-cs"/>
              </a:rPr>
              <a:t>call 1-888-896-6827 </a:t>
            </a:r>
          </a:p>
          <a:p>
            <a:r>
              <a:rPr lang="en-US" sz="2400" dirty="0" smtClean="0">
                <a:latin typeface="+mn-lt"/>
                <a:cs typeface="+mn-cs"/>
              </a:rPr>
              <a:t>or </a:t>
            </a:r>
            <a:r>
              <a:rPr lang="en-US" sz="2400" dirty="0">
                <a:latin typeface="+mn-lt"/>
                <a:cs typeface="+mn-cs"/>
              </a:rPr>
              <a:t>visit </a:t>
            </a:r>
            <a:r>
              <a:rPr lang="en-US" sz="2400" dirty="0" smtClean="0">
                <a:latin typeface="+mn-lt"/>
                <a:cs typeface="+mn-cs"/>
                <a:hlinkClick r:id="rId3"/>
              </a:rPr>
              <a:t>www.NationalNotary.org/Supplies</a:t>
            </a:r>
            <a:endParaRPr lang="en-US" sz="2400" dirty="0" smtClean="0">
              <a:latin typeface="+mn-lt"/>
              <a:cs typeface="+mn-cs"/>
            </a:endParaRPr>
          </a:p>
          <a:p>
            <a:endParaRPr lang="en-US" dirty="0"/>
          </a:p>
        </p:txBody>
      </p:sp>
      <p:sp>
        <p:nvSpPr>
          <p:cNvPr id="5" name="Title 1"/>
          <p:cNvSpPr>
            <a:spLocks noGrp="1"/>
          </p:cNvSpPr>
          <p:nvPr>
            <p:ph type="title"/>
          </p:nvPr>
        </p:nvSpPr>
        <p:spPr>
          <a:xfrm>
            <a:off x="304800" y="274638"/>
            <a:ext cx="8534400" cy="1143000"/>
          </a:xfrm>
        </p:spPr>
        <p:txBody>
          <a:bodyPr/>
          <a:lstStyle/>
          <a:p>
            <a:r>
              <a:rPr lang="en-US" sz="4000" b="1" dirty="0" smtClean="0"/>
              <a:t>2013 California Notary Law Primer </a:t>
            </a:r>
          </a:p>
        </p:txBody>
      </p:sp>
    </p:spTree>
    <p:extLst>
      <p:ext uri="{BB962C8B-B14F-4D97-AF65-F5344CB8AC3E}">
        <p14:creationId xmlns:p14="http://schemas.microsoft.com/office/powerpoint/2010/main" val="25781053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Documents </a:t>
            </a:r>
            <a:br>
              <a:rPr lang="en-US" b="1" dirty="0"/>
            </a:br>
            <a:r>
              <a:rPr lang="en-US" b="1" dirty="0"/>
              <a:t>Affecting Real Property</a:t>
            </a:r>
            <a:endParaRPr lang="en-US" dirty="0"/>
          </a:p>
        </p:txBody>
      </p:sp>
      <p:sp>
        <p:nvSpPr>
          <p:cNvPr id="3" name="Content Placeholder 2"/>
          <p:cNvSpPr>
            <a:spLocks noGrp="1"/>
          </p:cNvSpPr>
          <p:nvPr>
            <p:ph idx="1"/>
          </p:nvPr>
        </p:nvSpPr>
        <p:spPr/>
        <p:txBody>
          <a:bodyPr/>
          <a:lstStyle/>
          <a:p>
            <a:r>
              <a:rPr lang="en-US" dirty="0"/>
              <a:t>If unsure, </a:t>
            </a:r>
            <a:r>
              <a:rPr lang="en-US" dirty="0" smtClean="0"/>
              <a:t>obtain </a:t>
            </a:r>
            <a:r>
              <a:rPr lang="en-US" dirty="0"/>
              <a:t>thumbprint to avoid fine of $2,500</a:t>
            </a:r>
          </a:p>
          <a:p>
            <a:endParaRPr lang="en-US" dirty="0"/>
          </a:p>
        </p:txBody>
      </p:sp>
    </p:spTree>
    <p:extLst>
      <p:ext uri="{BB962C8B-B14F-4D97-AF65-F5344CB8AC3E}">
        <p14:creationId xmlns:p14="http://schemas.microsoft.com/office/powerpoint/2010/main" val="3730645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t>Proofs of Execution</a:t>
            </a:r>
          </a:p>
        </p:txBody>
      </p:sp>
      <p:sp>
        <p:nvSpPr>
          <p:cNvPr id="2" name="Content Placeholder 1"/>
          <p:cNvSpPr>
            <a:spLocks noGrp="1"/>
          </p:cNvSpPr>
          <p:nvPr>
            <p:ph idx="1"/>
          </p:nvPr>
        </p:nvSpPr>
        <p:spPr/>
        <p:txBody>
          <a:bodyPr/>
          <a:lstStyle/>
          <a:p>
            <a:r>
              <a:rPr lang="en-US" dirty="0" smtClean="0"/>
              <a:t>Used when principal signer can’t appear — extreme cases only</a:t>
            </a:r>
          </a:p>
          <a:p>
            <a:r>
              <a:rPr lang="en-US" dirty="0" smtClean="0"/>
              <a:t>New law prohibits proofs on any document affecting real property</a:t>
            </a:r>
          </a:p>
          <a:p>
            <a:endParaRPr lang="en-US" dirty="0"/>
          </a:p>
          <a:p>
            <a:endParaRPr lang="en-US" dirty="0"/>
          </a:p>
        </p:txBody>
      </p:sp>
    </p:spTree>
    <p:extLst>
      <p:ext uri="{BB962C8B-B14F-4D97-AF65-F5344CB8AC3E}">
        <p14:creationId xmlns:p14="http://schemas.microsoft.com/office/powerpoint/2010/main" val="1433551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dirty="0" smtClean="0"/>
              <a:t>Clarification:</a:t>
            </a:r>
            <a:br>
              <a:rPr lang="en-US" b="1" dirty="0" smtClean="0"/>
            </a:br>
            <a:r>
              <a:rPr lang="en-US" b="1" dirty="0" smtClean="0"/>
              <a:t>Correcting Certificates</a:t>
            </a:r>
          </a:p>
        </p:txBody>
      </p:sp>
      <p:sp>
        <p:nvSpPr>
          <p:cNvPr id="2" name="Content Placeholder 1"/>
          <p:cNvSpPr>
            <a:spLocks noGrp="1"/>
          </p:cNvSpPr>
          <p:nvPr>
            <p:ph idx="1"/>
          </p:nvPr>
        </p:nvSpPr>
        <p:spPr>
          <a:xfrm>
            <a:off x="457200" y="1752600"/>
            <a:ext cx="8229600" cy="3276599"/>
          </a:xfrm>
        </p:spPr>
        <p:txBody>
          <a:bodyPr/>
          <a:lstStyle/>
          <a:p>
            <a:pPr fontAlgn="auto">
              <a:spcBef>
                <a:spcPts val="1200"/>
              </a:spcBef>
              <a:spcAft>
                <a:spcPts val="1200"/>
              </a:spcAft>
              <a:buFont typeface="Arial"/>
              <a:buChar char="•"/>
              <a:defRPr/>
            </a:pPr>
            <a:r>
              <a:rPr lang="en-US" dirty="0" smtClean="0"/>
              <a:t>Notary may no longer correct a certificate error and resubmit certificate</a:t>
            </a:r>
          </a:p>
          <a:p>
            <a:pPr fontAlgn="auto">
              <a:spcBef>
                <a:spcPts val="1200"/>
              </a:spcBef>
              <a:spcAft>
                <a:spcPts val="1200"/>
              </a:spcAft>
              <a:buFont typeface="Arial"/>
              <a:buChar char="•"/>
              <a:defRPr/>
            </a:pPr>
            <a:r>
              <a:rPr lang="en-US" dirty="0" smtClean="0"/>
              <a:t>Signer must reappear and Notary must perform new notarization</a:t>
            </a:r>
            <a:endParaRPr lang="en-US" dirty="0"/>
          </a:p>
          <a:p>
            <a:pPr fontAlgn="auto">
              <a:spcBef>
                <a:spcPts val="0"/>
              </a:spcBef>
              <a:spcAft>
                <a:spcPts val="0"/>
              </a:spcAft>
              <a:defRPr/>
            </a:pPr>
            <a:endParaRPr lang="en-US" dirty="0"/>
          </a:p>
          <a:p>
            <a:endParaRPr lang="en-US" dirty="0"/>
          </a:p>
        </p:txBody>
      </p:sp>
    </p:spTree>
    <p:extLst>
      <p:ext uri="{BB962C8B-B14F-4D97-AF65-F5344CB8AC3E}">
        <p14:creationId xmlns:p14="http://schemas.microsoft.com/office/powerpoint/2010/main" val="2482304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t>Summary</a:t>
            </a:r>
          </a:p>
        </p:txBody>
      </p:sp>
      <p:sp>
        <p:nvSpPr>
          <p:cNvPr id="2" name="Content Placeholder 1"/>
          <p:cNvSpPr>
            <a:spLocks noGrp="1"/>
          </p:cNvSpPr>
          <p:nvPr>
            <p:ph idx="1"/>
          </p:nvPr>
        </p:nvSpPr>
        <p:spPr/>
        <p:txBody>
          <a:bodyPr/>
          <a:lstStyle/>
          <a:p>
            <a:r>
              <a:rPr lang="en-US" dirty="0" smtClean="0"/>
              <a:t>New laws adding thumbprint requirements and restrictions on proofs of execution by subscribing witness go into effect Jan. 1</a:t>
            </a:r>
            <a:endParaRPr lang="en-US" dirty="0"/>
          </a:p>
          <a:p>
            <a:r>
              <a:rPr lang="en-US" dirty="0" smtClean="0"/>
              <a:t>But the clarification on correcting certificates is already in effect</a:t>
            </a:r>
            <a:endParaRPr lang="en-US" dirty="0"/>
          </a:p>
          <a:p>
            <a:endParaRPr lang="en-US" dirty="0"/>
          </a:p>
        </p:txBody>
      </p:sp>
    </p:spTree>
    <p:extLst>
      <p:ext uri="{BB962C8B-B14F-4D97-AF65-F5344CB8AC3E}">
        <p14:creationId xmlns:p14="http://schemas.microsoft.com/office/powerpoint/2010/main" val="3036297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228600"/>
            <a:ext cx="9144000" cy="1143000"/>
          </a:xfrm>
        </p:spPr>
        <p:txBody>
          <a:bodyPr/>
          <a:lstStyle/>
          <a:p>
            <a:r>
              <a:rPr lang="en-US" dirty="0" smtClean="0"/>
              <a:t>Q &amp; A</a:t>
            </a:r>
          </a:p>
        </p:txBody>
      </p:sp>
      <p:sp>
        <p:nvSpPr>
          <p:cNvPr id="16387" name="Content Placeholder 2"/>
          <p:cNvSpPr>
            <a:spLocks noGrp="1"/>
          </p:cNvSpPr>
          <p:nvPr>
            <p:ph idx="4294967295"/>
          </p:nvPr>
        </p:nvSpPr>
        <p:spPr>
          <a:xfrm>
            <a:off x="0" y="1219200"/>
            <a:ext cx="9144000" cy="3200400"/>
          </a:xfrm>
        </p:spPr>
        <p:txBody>
          <a:bodyPr/>
          <a:lstStyle/>
          <a:p>
            <a:pPr marL="0" indent="0" algn="ctr">
              <a:buFont typeface="Arial" charset="0"/>
              <a:buNone/>
            </a:pPr>
            <a:r>
              <a:rPr lang="en-US" dirty="0" smtClean="0"/>
              <a:t>For further information, contact:</a:t>
            </a:r>
          </a:p>
          <a:p>
            <a:pPr marL="0" indent="0" algn="ctr">
              <a:buFont typeface="Arial" charset="0"/>
              <a:buNone/>
            </a:pPr>
            <a:r>
              <a:rPr lang="en-US" u="sng" dirty="0" smtClean="0">
                <a:hlinkClick r:id="rId3"/>
              </a:rPr>
              <a:t>hotline@nationalnotary.org</a:t>
            </a:r>
            <a:endParaRPr lang="en-US" dirty="0" smtClean="0"/>
          </a:p>
          <a:p>
            <a:pPr marL="0" indent="0" algn="ctr">
              <a:buFont typeface="Arial" charset="0"/>
              <a:buNone/>
            </a:pPr>
            <a:r>
              <a:rPr lang="en-US" dirty="0" smtClean="0"/>
              <a:t>1-888-876-0827  </a:t>
            </a:r>
          </a:p>
          <a:p>
            <a:pPr marL="0" indent="0" algn="ctr">
              <a:buFont typeface="Arial" charset="0"/>
              <a:buNone/>
            </a:pPr>
            <a:r>
              <a:rPr lang="en-US" sz="2400" dirty="0" smtClean="0"/>
              <a:t>Hotline Counselors are available to assist you </a:t>
            </a:r>
          </a:p>
          <a:p>
            <a:pPr marL="0" indent="0" algn="ctr">
              <a:buFont typeface="Arial" charset="0"/>
              <a:buNone/>
            </a:pPr>
            <a:r>
              <a:rPr lang="en-US" sz="2400" dirty="0" smtClean="0"/>
              <a:t>Monday – Friday 5:00 a.m. – 7:00 p.m. and </a:t>
            </a:r>
          </a:p>
          <a:p>
            <a:pPr marL="0" indent="0" algn="ctr">
              <a:buFont typeface="Arial" charset="0"/>
              <a:buNone/>
            </a:pPr>
            <a:r>
              <a:rPr lang="en-US" sz="2400" dirty="0" smtClean="0"/>
              <a:t>Saturday 5:00 a.m. – 5:00 p.m. (PST)</a:t>
            </a:r>
          </a:p>
          <a:p>
            <a:pPr marL="0" indent="0" algn="ctr">
              <a:buFont typeface="Arial" charset="0"/>
              <a:buNone/>
            </a:pPr>
            <a:endParaRPr lang="en-US" sz="1400" dirty="0" smtClean="0"/>
          </a:p>
          <a:p>
            <a:pPr marL="0" indent="0" algn="ctr">
              <a:buFont typeface="Arial" charset="0"/>
              <a:buNone/>
            </a:pPr>
            <a:r>
              <a:rPr lang="en-US" dirty="0" smtClean="0"/>
              <a:t>Webinar Archives at:</a:t>
            </a:r>
          </a:p>
          <a:p>
            <a:pPr marL="0" indent="0">
              <a:buFont typeface="Arial" charset="0"/>
              <a:buNone/>
            </a:pPr>
            <a:endParaRPr lang="en-US" dirty="0" smtClean="0"/>
          </a:p>
        </p:txBody>
      </p:sp>
      <p:sp>
        <p:nvSpPr>
          <p:cNvPr id="16388" name="Rectangle 3"/>
          <p:cNvSpPr>
            <a:spLocks noChangeArrowheads="1"/>
          </p:cNvSpPr>
          <p:nvPr/>
        </p:nvSpPr>
        <p:spPr bwMode="auto">
          <a:xfrm>
            <a:off x="533400" y="49530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u="sng" dirty="0">
                <a:hlinkClick r:id="rId4"/>
              </a:rPr>
              <a:t>http://www.nationalnotary.org/webinar-archives/index.html</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200" b="1" dirty="0" smtClean="0"/>
              <a:t>Being an NNA member has its benefits</a:t>
            </a:r>
            <a:r>
              <a:rPr lang="en-US" sz="3200" dirty="0" smtClean="0"/>
              <a:t>:</a:t>
            </a:r>
          </a:p>
        </p:txBody>
      </p:sp>
      <p:sp>
        <p:nvSpPr>
          <p:cNvPr id="2" name="Content Placeholder 1"/>
          <p:cNvSpPr>
            <a:spLocks noGrp="1"/>
          </p:cNvSpPr>
          <p:nvPr>
            <p:ph idx="1"/>
          </p:nvPr>
        </p:nvSpPr>
        <p:spPr/>
        <p:txBody>
          <a:bodyPr/>
          <a:lstStyle/>
          <a:p>
            <a:pPr fontAlgn="auto">
              <a:lnSpc>
                <a:spcPct val="90000"/>
              </a:lnSpc>
              <a:spcBef>
                <a:spcPts val="1200"/>
              </a:spcBef>
              <a:spcAft>
                <a:spcPts val="0"/>
              </a:spcAft>
              <a:defRPr/>
            </a:pPr>
            <a:r>
              <a:rPr lang="en-US" dirty="0">
                <a:latin typeface="Tahoma" pitchFamily="34" charset="0"/>
                <a:ea typeface="Tahoma" pitchFamily="34" charset="0"/>
                <a:cs typeface="Tahoma" pitchFamily="34" charset="0"/>
              </a:rPr>
              <a:t>24 Hour Online Help at </a:t>
            </a:r>
            <a:r>
              <a:rPr lang="en-US" dirty="0">
                <a:solidFill>
                  <a:srgbClr val="BF291A"/>
                </a:solidFill>
                <a:effectLst>
                  <a:outerShdw blurRad="38100" dist="38100" dir="2700000" algn="tl">
                    <a:srgbClr val="000000">
                      <a:alpha val="43137"/>
                    </a:srgbClr>
                  </a:outerShdw>
                </a:effectLst>
                <a:latin typeface="Tahoma" pitchFamily="34" charset="0"/>
                <a:ea typeface="Tahoma" pitchFamily="34" charset="0"/>
                <a:cs typeface="Tahoma" pitchFamily="34" charset="0"/>
              </a:rPr>
              <a:t>NationalNotary.org</a:t>
            </a:r>
          </a:p>
          <a:p>
            <a:pPr fontAlgn="auto">
              <a:lnSpc>
                <a:spcPct val="90000"/>
              </a:lnSpc>
              <a:spcBef>
                <a:spcPts val="1200"/>
              </a:spcBef>
              <a:spcAft>
                <a:spcPts val="0"/>
              </a:spcAft>
              <a:defRPr/>
            </a:pPr>
            <a:r>
              <a:rPr lang="en-US" dirty="0">
                <a:latin typeface="Tahoma" pitchFamily="34" charset="0"/>
                <a:ea typeface="Tahoma" pitchFamily="34" charset="0"/>
                <a:cs typeface="Tahoma" pitchFamily="34" charset="0"/>
              </a:rPr>
              <a:t>Educational </a:t>
            </a:r>
            <a:r>
              <a:rPr lang="en-US" dirty="0" smtClean="0">
                <a:latin typeface="Tahoma" pitchFamily="34" charset="0"/>
                <a:ea typeface="Tahoma" pitchFamily="34" charset="0"/>
                <a:cs typeface="Tahoma" pitchFamily="34" charset="0"/>
              </a:rPr>
              <a:t>Resources</a:t>
            </a:r>
            <a:endParaRPr lang="en-US" dirty="0">
              <a:latin typeface="Tahoma" pitchFamily="34" charset="0"/>
              <a:ea typeface="Tahoma" pitchFamily="34" charset="0"/>
              <a:cs typeface="Tahoma" pitchFamily="34" charset="0"/>
            </a:endParaRPr>
          </a:p>
          <a:p>
            <a:pPr fontAlgn="auto">
              <a:lnSpc>
                <a:spcPct val="90000"/>
              </a:lnSpc>
              <a:spcBef>
                <a:spcPts val="1200"/>
              </a:spcBef>
              <a:spcAft>
                <a:spcPts val="0"/>
              </a:spcAft>
              <a:defRPr/>
            </a:pPr>
            <a:r>
              <a:rPr lang="en-US" dirty="0">
                <a:latin typeface="Tahoma" pitchFamily="34" charset="0"/>
                <a:ea typeface="Tahoma" pitchFamily="34" charset="0"/>
                <a:cs typeface="Tahoma" pitchFamily="34" charset="0"/>
              </a:rPr>
              <a:t>Regular Updates with NNA Publications</a:t>
            </a:r>
          </a:p>
          <a:p>
            <a:pPr fontAlgn="auto">
              <a:lnSpc>
                <a:spcPct val="90000"/>
              </a:lnSpc>
              <a:spcBef>
                <a:spcPts val="1200"/>
              </a:spcBef>
              <a:spcAft>
                <a:spcPts val="0"/>
              </a:spcAft>
              <a:defRPr/>
            </a:pPr>
            <a:r>
              <a:rPr lang="en-US" dirty="0">
                <a:latin typeface="Tahoma" pitchFamily="34" charset="0"/>
                <a:ea typeface="Tahoma" pitchFamily="34" charset="0"/>
                <a:cs typeface="Tahoma" pitchFamily="34" charset="0"/>
              </a:rPr>
              <a:t>Toll Free Hotline Support</a:t>
            </a:r>
          </a:p>
          <a:p>
            <a:pPr fontAlgn="auto">
              <a:lnSpc>
                <a:spcPct val="90000"/>
              </a:lnSpc>
              <a:spcBef>
                <a:spcPts val="1200"/>
              </a:spcBef>
              <a:spcAft>
                <a:spcPts val="0"/>
              </a:spcAft>
              <a:defRPr/>
            </a:pPr>
            <a:r>
              <a:rPr lang="en-US" dirty="0">
                <a:latin typeface="Tahoma" pitchFamily="34" charset="0"/>
                <a:ea typeface="Tahoma" pitchFamily="34" charset="0"/>
                <a:cs typeface="Tahoma" pitchFamily="34" charset="0"/>
              </a:rPr>
              <a:t>Member Privileges and Partner </a:t>
            </a:r>
            <a:r>
              <a:rPr lang="en-US" dirty="0" smtClean="0">
                <a:latin typeface="Tahoma" pitchFamily="34" charset="0"/>
                <a:ea typeface="Tahoma" pitchFamily="34" charset="0"/>
                <a:cs typeface="Tahoma" pitchFamily="34" charset="0"/>
              </a:rPr>
              <a:t>Discounts</a:t>
            </a:r>
            <a:endParaRPr lang="en-US"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381000"/>
            <a:ext cx="9144000" cy="95408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800" b="1" dirty="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Connect with the NNA and other Notaries </a:t>
            </a:r>
          </a:p>
          <a:p>
            <a:pPr algn="ctr" fontAlgn="auto">
              <a:spcBef>
                <a:spcPts val="0"/>
              </a:spcBef>
              <a:spcAft>
                <a:spcPts val="0"/>
              </a:spcAft>
              <a:defRPr/>
            </a:pPr>
            <a:r>
              <a:rPr lang="en-US" sz="2800" b="1" dirty="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through our social media channels!</a:t>
            </a:r>
          </a:p>
        </p:txBody>
      </p:sp>
      <p:sp>
        <p:nvSpPr>
          <p:cNvPr id="17411" name="Rectangle 3"/>
          <p:cNvSpPr>
            <a:spLocks noChangeArrowheads="1"/>
          </p:cNvSpPr>
          <p:nvPr/>
        </p:nvSpPr>
        <p:spPr bwMode="auto">
          <a:xfrm>
            <a:off x="53975" y="2133600"/>
            <a:ext cx="90900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20000"/>
              </a:spcBef>
              <a:buFont typeface="Arial" charset="0"/>
              <a:buNone/>
            </a:pPr>
            <a:r>
              <a:rPr lang="en-US" sz="2500" b="1" dirty="0"/>
              <a:t>Stay updated on the latest NNA events, news and best practices. </a:t>
            </a:r>
            <a:endParaRPr lang="en-US" sz="800" dirty="0">
              <a:solidFill>
                <a:srgbClr val="000000"/>
              </a:solidFill>
            </a:endParaRPr>
          </a:p>
          <a:p>
            <a:pPr algn="ctr" eaLnBrk="0" hangingPunct="0">
              <a:spcBef>
                <a:spcPct val="20000"/>
              </a:spcBef>
              <a:buFont typeface="Arial" charset="0"/>
              <a:buNone/>
            </a:pPr>
            <a:endParaRPr lang="en-US" sz="800" dirty="0">
              <a:solidFill>
                <a:srgbClr val="000000"/>
              </a:solidFill>
            </a:endParaRPr>
          </a:p>
          <a:p>
            <a:pPr algn="ctr" eaLnBrk="0" hangingPunct="0">
              <a:spcBef>
                <a:spcPct val="20000"/>
              </a:spcBef>
              <a:buFont typeface="Arial" charset="0"/>
              <a:buNone/>
            </a:pPr>
            <a:endParaRPr lang="en-US" sz="800" dirty="0">
              <a:solidFill>
                <a:srgbClr val="000000"/>
              </a:solidFill>
            </a:endParaRPr>
          </a:p>
          <a:p>
            <a:pPr algn="ctr" eaLnBrk="0" hangingPunct="0">
              <a:spcBef>
                <a:spcPct val="20000"/>
              </a:spcBef>
              <a:buFont typeface="Arial" charset="0"/>
              <a:buNone/>
            </a:pPr>
            <a:endParaRPr lang="en-US" sz="800" dirty="0">
              <a:solidFill>
                <a:srgbClr val="000000"/>
              </a:solidFill>
            </a:endParaRPr>
          </a:p>
          <a:p>
            <a:pPr algn="ctr" eaLnBrk="0" hangingPunct="0">
              <a:spcBef>
                <a:spcPct val="20000"/>
              </a:spcBef>
              <a:buFont typeface="Arial" charset="0"/>
              <a:buNone/>
            </a:pPr>
            <a:endParaRPr lang="en-US" sz="800" dirty="0">
              <a:solidFill>
                <a:srgbClr val="000000"/>
              </a:solidFill>
            </a:endParaRPr>
          </a:p>
          <a:p>
            <a:pPr algn="ctr" eaLnBrk="0" hangingPunct="0">
              <a:spcBef>
                <a:spcPct val="20000"/>
              </a:spcBef>
              <a:buFont typeface="Arial" charset="0"/>
              <a:buNone/>
            </a:pPr>
            <a:endParaRPr lang="en-US" sz="800" dirty="0">
              <a:solidFill>
                <a:srgbClr val="000000"/>
              </a:solidFill>
            </a:endParaRPr>
          </a:p>
          <a:p>
            <a:pPr algn="ctr" eaLnBrk="0" hangingPunct="0">
              <a:spcBef>
                <a:spcPct val="20000"/>
              </a:spcBef>
              <a:buFont typeface="Arial" charset="0"/>
              <a:buNone/>
            </a:pPr>
            <a:endParaRPr lang="en-US" sz="800" dirty="0">
              <a:solidFill>
                <a:srgbClr val="000000"/>
              </a:solidFill>
            </a:endParaRPr>
          </a:p>
          <a:p>
            <a:pPr algn="ctr" eaLnBrk="0" hangingPunct="0">
              <a:spcBef>
                <a:spcPct val="20000"/>
              </a:spcBef>
              <a:buFont typeface="Arial" charset="0"/>
              <a:buNone/>
            </a:pPr>
            <a:endParaRPr lang="en-US" sz="800" dirty="0">
              <a:solidFill>
                <a:srgbClr val="000000"/>
              </a:solidFill>
            </a:endParaRPr>
          </a:p>
          <a:p>
            <a:pPr algn="ctr" eaLnBrk="0" hangingPunct="0">
              <a:spcBef>
                <a:spcPct val="20000"/>
              </a:spcBef>
              <a:buFont typeface="Arial" charset="0"/>
              <a:buNone/>
            </a:pPr>
            <a:endParaRPr lang="en-US" sz="800" dirty="0">
              <a:solidFill>
                <a:srgbClr val="CC0000"/>
              </a:solidFill>
            </a:endParaRPr>
          </a:p>
          <a:p>
            <a:pPr algn="ctr" eaLnBrk="0" hangingPunct="0">
              <a:spcBef>
                <a:spcPct val="20000"/>
              </a:spcBef>
              <a:buFont typeface="Arial" charset="0"/>
              <a:buNone/>
            </a:pPr>
            <a:r>
              <a:rPr lang="en-US" sz="2300" b="1" dirty="0"/>
              <a:t>facebook.com/nationalnotary</a:t>
            </a:r>
          </a:p>
          <a:p>
            <a:pPr algn="ctr" eaLnBrk="0" hangingPunct="0">
              <a:spcBef>
                <a:spcPct val="20000"/>
              </a:spcBef>
              <a:buFont typeface="Arial" charset="0"/>
              <a:buNone/>
            </a:pPr>
            <a:r>
              <a:rPr lang="en-US" sz="2300" b="1" dirty="0"/>
              <a:t>twitter.com/nationalnotary</a:t>
            </a:r>
          </a:p>
          <a:p>
            <a:pPr algn="ctr" eaLnBrk="0" hangingPunct="0">
              <a:spcBef>
                <a:spcPct val="20000"/>
              </a:spcBef>
              <a:buFont typeface="Arial" charset="0"/>
              <a:buNone/>
            </a:pPr>
            <a:r>
              <a:rPr lang="en-US" sz="2300" b="1" dirty="0"/>
              <a:t>linkedin.com/company/national-notary-association</a:t>
            </a:r>
          </a:p>
        </p:txBody>
      </p:sp>
      <p:pic>
        <p:nvPicPr>
          <p:cNvPr id="17412" name="Picture 4" descr="facebook 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2743200"/>
            <a:ext cx="930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linkedin go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775" y="2743200"/>
            <a:ext cx="930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twitter g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2743200"/>
            <a:ext cx="930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228600"/>
            <a:ext cx="9144000" cy="1143000"/>
          </a:xfrm>
        </p:spPr>
        <p:txBody>
          <a:bodyPr/>
          <a:lstStyle/>
          <a:p>
            <a:r>
              <a:rPr lang="en-US" dirty="0" smtClean="0"/>
              <a:t>Q &amp; A</a:t>
            </a:r>
          </a:p>
        </p:txBody>
      </p:sp>
      <p:sp>
        <p:nvSpPr>
          <p:cNvPr id="16387" name="Content Placeholder 2"/>
          <p:cNvSpPr>
            <a:spLocks noGrp="1"/>
          </p:cNvSpPr>
          <p:nvPr>
            <p:ph idx="4294967295"/>
          </p:nvPr>
        </p:nvSpPr>
        <p:spPr>
          <a:xfrm>
            <a:off x="0" y="1219200"/>
            <a:ext cx="9144000" cy="3200400"/>
          </a:xfrm>
        </p:spPr>
        <p:txBody>
          <a:bodyPr/>
          <a:lstStyle/>
          <a:p>
            <a:pPr marL="0" indent="0" algn="ctr">
              <a:buFont typeface="Arial" charset="0"/>
              <a:buNone/>
            </a:pPr>
            <a:r>
              <a:rPr lang="en-US" dirty="0" smtClean="0"/>
              <a:t>For further information, contact:</a:t>
            </a:r>
          </a:p>
          <a:p>
            <a:pPr marL="0" indent="0" algn="ctr">
              <a:buFont typeface="Arial" charset="0"/>
              <a:buNone/>
            </a:pPr>
            <a:r>
              <a:rPr lang="en-US" u="sng" dirty="0" smtClean="0">
                <a:hlinkClick r:id="rId3"/>
              </a:rPr>
              <a:t>hotline@nationalnotary.org</a:t>
            </a:r>
            <a:endParaRPr lang="en-US" dirty="0" smtClean="0"/>
          </a:p>
          <a:p>
            <a:pPr marL="0" indent="0" algn="ctr">
              <a:buFont typeface="Arial" charset="0"/>
              <a:buNone/>
            </a:pPr>
            <a:r>
              <a:rPr lang="en-US" dirty="0" smtClean="0"/>
              <a:t>1-888-876-0827  </a:t>
            </a:r>
          </a:p>
          <a:p>
            <a:pPr marL="0" indent="0" algn="ctr">
              <a:buFont typeface="Arial" charset="0"/>
              <a:buNone/>
            </a:pPr>
            <a:r>
              <a:rPr lang="en-US" sz="2400" dirty="0" smtClean="0"/>
              <a:t>Hotline Counselors are available to assist you </a:t>
            </a:r>
          </a:p>
          <a:p>
            <a:pPr marL="0" indent="0" algn="ctr">
              <a:buFont typeface="Arial" charset="0"/>
              <a:buNone/>
            </a:pPr>
            <a:r>
              <a:rPr lang="en-US" sz="2400" dirty="0" smtClean="0"/>
              <a:t>Monday – Friday 5:00 a.m. – 7:00 p.m. and </a:t>
            </a:r>
          </a:p>
          <a:p>
            <a:pPr marL="0" indent="0" algn="ctr">
              <a:buFont typeface="Arial" charset="0"/>
              <a:buNone/>
            </a:pPr>
            <a:r>
              <a:rPr lang="en-US" sz="2400" dirty="0" smtClean="0"/>
              <a:t>Saturday 5:00 a.m. – 5:00 p.m. (PST)</a:t>
            </a:r>
          </a:p>
          <a:p>
            <a:pPr marL="0" indent="0" algn="ctr">
              <a:buFont typeface="Arial" charset="0"/>
              <a:buNone/>
            </a:pPr>
            <a:endParaRPr lang="en-US" sz="1400" dirty="0" smtClean="0"/>
          </a:p>
          <a:p>
            <a:pPr marL="0" indent="0" algn="ctr">
              <a:buFont typeface="Arial" charset="0"/>
              <a:buNone/>
            </a:pPr>
            <a:r>
              <a:rPr lang="en-US" dirty="0" smtClean="0"/>
              <a:t>Webinar Archives at:</a:t>
            </a:r>
          </a:p>
          <a:p>
            <a:pPr marL="0" indent="0">
              <a:buFont typeface="Arial" charset="0"/>
              <a:buNone/>
            </a:pPr>
            <a:endParaRPr lang="en-US" dirty="0" smtClean="0"/>
          </a:p>
        </p:txBody>
      </p:sp>
      <p:sp>
        <p:nvSpPr>
          <p:cNvPr id="16388" name="Rectangle 3"/>
          <p:cNvSpPr>
            <a:spLocks noChangeArrowheads="1"/>
          </p:cNvSpPr>
          <p:nvPr/>
        </p:nvSpPr>
        <p:spPr bwMode="auto">
          <a:xfrm>
            <a:off x="533400" y="49530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u="sng" dirty="0">
                <a:hlinkClick r:id="rId4"/>
              </a:rPr>
              <a:t>http://www.nationalnotary.org/webinar-archives/index.html</a:t>
            </a:r>
            <a:endParaRPr lang="en-US" sz="2400" b="1" dirty="0"/>
          </a:p>
        </p:txBody>
      </p:sp>
    </p:spTree>
    <p:extLst>
      <p:ext uri="{BB962C8B-B14F-4D97-AF65-F5344CB8AC3E}">
        <p14:creationId xmlns:p14="http://schemas.microsoft.com/office/powerpoint/2010/main" val="42396910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dirty="0" smtClean="0"/>
              <a:t>Topics We Will Address Today</a:t>
            </a:r>
          </a:p>
        </p:txBody>
      </p:sp>
      <p:sp>
        <p:nvSpPr>
          <p:cNvPr id="2" name="Content Placeholder 1"/>
          <p:cNvSpPr>
            <a:spLocks noGrp="1"/>
          </p:cNvSpPr>
          <p:nvPr>
            <p:ph idx="1"/>
          </p:nvPr>
        </p:nvSpPr>
        <p:spPr/>
        <p:txBody>
          <a:bodyPr/>
          <a:lstStyle/>
          <a:p>
            <a:pPr fontAlgn="auto">
              <a:spcBef>
                <a:spcPts val="1200"/>
              </a:spcBef>
              <a:spcAft>
                <a:spcPts val="1200"/>
              </a:spcAft>
              <a:buFont typeface="Arial"/>
              <a:buChar char="•"/>
              <a:defRPr/>
            </a:pPr>
            <a:r>
              <a:rPr lang="en-US" b="1" dirty="0" smtClean="0"/>
              <a:t>New requirements/limitations are a result of Jan. 1 California law revision</a:t>
            </a:r>
            <a:endParaRPr lang="en-US" b="1" dirty="0"/>
          </a:p>
          <a:p>
            <a:pPr fontAlgn="auto">
              <a:spcBef>
                <a:spcPts val="1200"/>
              </a:spcBef>
              <a:spcAft>
                <a:spcPts val="1200"/>
              </a:spcAft>
              <a:buFont typeface="Arial"/>
              <a:buChar char="•"/>
              <a:defRPr/>
            </a:pPr>
            <a:r>
              <a:rPr lang="en-US" b="1" dirty="0" smtClean="0"/>
              <a:t>Best practices to clarify some of the changes that have been made</a:t>
            </a:r>
            <a:endParaRPr lang="en-US" b="1" dirty="0"/>
          </a:p>
          <a:p>
            <a:pPr fontAlgn="auto">
              <a:spcBef>
                <a:spcPts val="0"/>
              </a:spcBef>
              <a:spcAft>
                <a:spcPts val="0"/>
              </a:spcAft>
              <a:buFont typeface="Arial"/>
              <a:buChar char="•"/>
              <a:defRPr/>
            </a:pPr>
            <a:endParaRPr lang="en-US" dirty="0"/>
          </a:p>
        </p:txBody>
      </p:sp>
    </p:spTree>
    <p:extLst>
      <p:ext uri="{BB962C8B-B14F-4D97-AF65-F5344CB8AC3E}">
        <p14:creationId xmlns:p14="http://schemas.microsoft.com/office/powerpoint/2010/main" val="10634927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b="1" dirty="0" smtClean="0"/>
              <a:t>New Law Impacts</a:t>
            </a:r>
          </a:p>
        </p:txBody>
      </p:sp>
      <p:graphicFrame>
        <p:nvGraphicFramePr>
          <p:cNvPr id="4" name="Diagram 3"/>
          <p:cNvGraphicFramePr/>
          <p:nvPr>
            <p:extLst>
              <p:ext uri="{D42A27DB-BD31-4B8C-83A1-F6EECF244321}">
                <p14:modId xmlns:p14="http://schemas.microsoft.com/office/powerpoint/2010/main" val="710021380"/>
              </p:ext>
            </p:extLst>
          </p:nvPr>
        </p:nvGraphicFramePr>
        <p:xfrm>
          <a:off x="388284" y="1219200"/>
          <a:ext cx="8527116" cy="3986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t>Journal Thumbprint</a:t>
            </a:r>
          </a:p>
        </p:txBody>
      </p:sp>
      <p:sp>
        <p:nvSpPr>
          <p:cNvPr id="2" name="Content Placeholder 1"/>
          <p:cNvSpPr>
            <a:spLocks noGrp="1"/>
          </p:cNvSpPr>
          <p:nvPr>
            <p:ph idx="1"/>
          </p:nvPr>
        </p:nvSpPr>
        <p:spPr/>
        <p:txBody>
          <a:bodyPr/>
          <a:lstStyle/>
          <a:p>
            <a:r>
              <a:rPr lang="en-US" b="1" i="1" dirty="0" smtClean="0"/>
              <a:t>Any document affecting real property</a:t>
            </a:r>
          </a:p>
          <a:p>
            <a:r>
              <a:rPr lang="en-US" dirty="0" smtClean="0"/>
              <a:t>What is a “document affecting real property” exactly? The following are just a few examples</a:t>
            </a:r>
            <a:endParaRPr lang="en-US" dirty="0"/>
          </a:p>
        </p:txBody>
      </p:sp>
    </p:spTree>
    <p:extLst>
      <p:ext uri="{BB962C8B-B14F-4D97-AF65-F5344CB8AC3E}">
        <p14:creationId xmlns:p14="http://schemas.microsoft.com/office/powerpoint/2010/main" val="2269388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t>Loan Documents</a:t>
            </a:r>
          </a:p>
        </p:txBody>
      </p:sp>
      <p:sp>
        <p:nvSpPr>
          <p:cNvPr id="2" name="Content Placeholder 1"/>
          <p:cNvSpPr>
            <a:spLocks noGrp="1"/>
          </p:cNvSpPr>
          <p:nvPr>
            <p:ph idx="1"/>
          </p:nvPr>
        </p:nvSpPr>
        <p:spPr/>
        <p:txBody>
          <a:bodyPr/>
          <a:lstStyle/>
          <a:p>
            <a:pPr marL="0" indent="0">
              <a:buNone/>
            </a:pPr>
            <a:r>
              <a:rPr lang="en-US" smtClean="0"/>
              <a:t>Any </a:t>
            </a:r>
            <a:r>
              <a:rPr lang="en-US" dirty="0" smtClean="0"/>
              <a:t>document in loan package requiring notarization</a:t>
            </a:r>
          </a:p>
          <a:p>
            <a:r>
              <a:rPr lang="en-US" dirty="0" smtClean="0"/>
              <a:t>Name Affidavit</a:t>
            </a:r>
          </a:p>
          <a:p>
            <a:r>
              <a:rPr lang="en-US" dirty="0" smtClean="0"/>
              <a:t>Signature and AKA Statement</a:t>
            </a:r>
          </a:p>
          <a:p>
            <a:r>
              <a:rPr lang="en-US" dirty="0" smtClean="0"/>
              <a:t>Occupancy Agreement and Compliance Agreement</a:t>
            </a:r>
            <a:endParaRPr lang="en-US" dirty="0"/>
          </a:p>
        </p:txBody>
      </p:sp>
    </p:spTree>
    <p:extLst>
      <p:ext uri="{BB962C8B-B14F-4D97-AF65-F5344CB8AC3E}">
        <p14:creationId xmlns:p14="http://schemas.microsoft.com/office/powerpoint/2010/main" val="511770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t>Assessor’s Parcel Number</a:t>
            </a:r>
          </a:p>
        </p:txBody>
      </p:sp>
      <p:sp>
        <p:nvSpPr>
          <p:cNvPr id="2" name="Content Placeholder 1"/>
          <p:cNvSpPr>
            <a:spLocks noGrp="1"/>
          </p:cNvSpPr>
          <p:nvPr>
            <p:ph idx="1"/>
          </p:nvPr>
        </p:nvSpPr>
        <p:spPr>
          <a:xfrm>
            <a:off x="457200" y="1447800"/>
            <a:ext cx="5334000" cy="3276599"/>
          </a:xfrm>
        </p:spPr>
        <p:txBody>
          <a:bodyPr/>
          <a:lstStyle/>
          <a:p>
            <a:r>
              <a:rPr lang="en-US" dirty="0"/>
              <a:t>An APN is a 10-digit number assigned to a parcel of real property</a:t>
            </a:r>
          </a:p>
          <a:p>
            <a:r>
              <a:rPr lang="en-US" dirty="0" smtClean="0"/>
              <a:t>Any document that contains one affects real property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47800"/>
            <a:ext cx="3810000" cy="1981200"/>
          </a:xfrm>
          <a:prstGeom prst="rect">
            <a:avLst/>
          </a:prstGeom>
        </p:spPr>
      </p:pic>
    </p:spTree>
    <p:extLst>
      <p:ext uri="{BB962C8B-B14F-4D97-AF65-F5344CB8AC3E}">
        <p14:creationId xmlns:p14="http://schemas.microsoft.com/office/powerpoint/2010/main" val="2149552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Legal Description</a:t>
            </a:r>
            <a:endParaRPr lang="en-US" b="1" dirty="0"/>
          </a:p>
        </p:txBody>
      </p:sp>
      <p:sp>
        <p:nvSpPr>
          <p:cNvPr id="3" name="Content Placeholder 2"/>
          <p:cNvSpPr>
            <a:spLocks noGrp="1"/>
          </p:cNvSpPr>
          <p:nvPr>
            <p:ph idx="1"/>
          </p:nvPr>
        </p:nvSpPr>
        <p:spPr>
          <a:xfrm>
            <a:off x="457200" y="1600200"/>
            <a:ext cx="7620000" cy="3669792"/>
          </a:xfrm>
        </p:spPr>
        <p:txBody>
          <a:bodyPr/>
          <a:lstStyle/>
          <a:p>
            <a:r>
              <a:rPr lang="en-US" dirty="0" smtClean="0"/>
              <a:t>Words delineating property, i.e. a deed</a:t>
            </a:r>
          </a:p>
          <a:p>
            <a:r>
              <a:rPr lang="en-US" dirty="0" smtClean="0"/>
              <a:t>Any document with such wording affects real property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276600"/>
            <a:ext cx="6400800" cy="2266950"/>
          </a:xfrm>
          <a:prstGeom prst="rect">
            <a:avLst/>
          </a:prstGeom>
        </p:spPr>
      </p:pic>
    </p:spTree>
    <p:extLst>
      <p:ext uri="{BB962C8B-B14F-4D97-AF65-F5344CB8AC3E}">
        <p14:creationId xmlns:p14="http://schemas.microsoft.com/office/powerpoint/2010/main" val="3043474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Space for Recorder</a:t>
            </a:r>
            <a:endParaRPr lang="en-US" b="1" dirty="0"/>
          </a:p>
        </p:txBody>
      </p:sp>
      <p:sp>
        <p:nvSpPr>
          <p:cNvPr id="3" name="Content Placeholder 2"/>
          <p:cNvSpPr>
            <a:spLocks noGrp="1"/>
          </p:cNvSpPr>
          <p:nvPr>
            <p:ph idx="1"/>
          </p:nvPr>
        </p:nvSpPr>
        <p:spPr>
          <a:xfrm>
            <a:off x="457200" y="1447800"/>
            <a:ext cx="8077200" cy="3276599"/>
          </a:xfrm>
        </p:spPr>
        <p:txBody>
          <a:bodyPr/>
          <a:lstStyle/>
          <a:p>
            <a:r>
              <a:rPr lang="en-US" dirty="0" smtClean="0"/>
              <a:t>Documents with top margins for name of party, document destination and space for recorder’s stamp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971800"/>
            <a:ext cx="7620000" cy="2286977"/>
          </a:xfrm>
          <a:prstGeom prst="rect">
            <a:avLst/>
          </a:prstGeom>
        </p:spPr>
      </p:pic>
    </p:spTree>
    <p:extLst>
      <p:ext uri="{BB962C8B-B14F-4D97-AF65-F5344CB8AC3E}">
        <p14:creationId xmlns:p14="http://schemas.microsoft.com/office/powerpoint/2010/main" val="4130265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Cover Sheet</a:t>
            </a:r>
            <a:endParaRPr lang="en-US" b="1" dirty="0"/>
          </a:p>
        </p:txBody>
      </p:sp>
      <p:sp>
        <p:nvSpPr>
          <p:cNvPr id="3" name="Content Placeholder 2"/>
          <p:cNvSpPr>
            <a:spLocks noGrp="1"/>
          </p:cNvSpPr>
          <p:nvPr>
            <p:ph idx="1"/>
          </p:nvPr>
        </p:nvSpPr>
        <p:spPr>
          <a:xfrm>
            <a:off x="457200" y="1447800"/>
            <a:ext cx="8001000" cy="3276599"/>
          </a:xfrm>
        </p:spPr>
        <p:txBody>
          <a:bodyPr/>
          <a:lstStyle/>
          <a:p>
            <a:pPr marL="0" indent="0">
              <a:buNone/>
            </a:pPr>
            <a:r>
              <a:rPr lang="en-US" dirty="0" smtClean="0"/>
              <a:t>A document without top margin space for recorder’s use but instead has a cover sheet for the same purpose affects real property</a:t>
            </a:r>
          </a:p>
        </p:txBody>
      </p:sp>
    </p:spTree>
    <p:extLst>
      <p:ext uri="{BB962C8B-B14F-4D97-AF65-F5344CB8AC3E}">
        <p14:creationId xmlns:p14="http://schemas.microsoft.com/office/powerpoint/2010/main" val="8502699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3099</TotalTime>
  <Words>1507</Words>
  <Application>Microsoft Macintosh PowerPoint</Application>
  <PresentationFormat>On-screen Show (4:3)</PresentationFormat>
  <Paragraphs>161</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California New-Law  Webinar</vt:lpstr>
      <vt:lpstr>Topics We Will Address Today</vt:lpstr>
      <vt:lpstr>New Law Impacts</vt:lpstr>
      <vt:lpstr>Journal Thumbprint</vt:lpstr>
      <vt:lpstr>Loan Documents</vt:lpstr>
      <vt:lpstr>Assessor’s Parcel Number</vt:lpstr>
      <vt:lpstr>Legal Description</vt:lpstr>
      <vt:lpstr>Space for Recorder</vt:lpstr>
      <vt:lpstr>Cover Sheet</vt:lpstr>
      <vt:lpstr>Other Documents  Affecting Real Property</vt:lpstr>
      <vt:lpstr>2013 California Notary Law Primer </vt:lpstr>
      <vt:lpstr>Other Documents  Affecting Real Property</vt:lpstr>
      <vt:lpstr>Proofs of Execution</vt:lpstr>
      <vt:lpstr>Clarification: Correcting Certificates</vt:lpstr>
      <vt:lpstr>Summary</vt:lpstr>
      <vt:lpstr>Q &amp; A</vt:lpstr>
      <vt:lpstr>Being an NNA member has its benefits:</vt:lpstr>
      <vt:lpstr>PowerPoint Presentation</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Bi-weekly meeting</dc:title>
  <dc:creator>Patti Wulfestieg</dc:creator>
  <cp:lastModifiedBy>Daniel  LaVenture</cp:lastModifiedBy>
  <cp:revision>208</cp:revision>
  <dcterms:created xsi:type="dcterms:W3CDTF">2011-11-04T22:00:11Z</dcterms:created>
  <dcterms:modified xsi:type="dcterms:W3CDTF">2014-02-28T22:58:38Z</dcterms:modified>
</cp:coreProperties>
</file>